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2" r:id="rId6"/>
    <p:sldId id="263" r:id="rId7"/>
    <p:sldId id="260" r:id="rId8"/>
    <p:sldId id="261" r:id="rId9"/>
    <p:sldId id="264" r:id="rId10"/>
    <p:sldId id="266" r:id="rId11"/>
    <p:sldId id="265" r:id="rId12"/>
    <p:sldId id="267" r:id="rId13"/>
    <p:sldId id="268" r:id="rId14"/>
    <p:sldId id="269" r:id="rId15"/>
    <p:sldId id="270" r:id="rId16"/>
    <p:sldId id="271" r:id="rId17"/>
    <p:sldId id="276" r:id="rId18"/>
    <p:sldId id="274" r:id="rId19"/>
    <p:sldId id="275" r:id="rId20"/>
    <p:sldId id="272" r:id="rId21"/>
    <p:sldId id="27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3" d="100"/>
          <a:sy n="73" d="100"/>
        </p:scale>
        <p:origin x="107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472A2-5CB9-17E8-069E-2D34B71E0D12}"/>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61CDBAC2-6FC4-F59C-5514-958A0C6A04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41123042-7171-D4DE-A886-23E46884A1B3}"/>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5" name="Footer Placeholder 4">
            <a:extLst>
              <a:ext uri="{FF2B5EF4-FFF2-40B4-BE49-F238E27FC236}">
                <a16:creationId xmlns:a16="http://schemas.microsoft.com/office/drawing/2014/main" id="{EB6AA372-6D13-93B0-B3E4-C8E4F72899E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3A7BBE4-C575-B4F4-9DDE-45F9631F5AED}"/>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939607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4BF58-D79B-A614-E352-C5084DF87933}"/>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D5C0DDBA-C7E9-258E-6A9D-424C1B33016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BC2DE38-BFEA-873C-DDDB-2F8FC86F8E61}"/>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5" name="Footer Placeholder 4">
            <a:extLst>
              <a:ext uri="{FF2B5EF4-FFF2-40B4-BE49-F238E27FC236}">
                <a16:creationId xmlns:a16="http://schemas.microsoft.com/office/drawing/2014/main" id="{19B834CA-A67D-2105-298B-BB50137DE08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F2854FE-484D-D59F-88C3-1AC5ACD22FDE}"/>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4060690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90E6B1-91E8-51E8-6E58-F17EADFCBF15}"/>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50DA22DA-406F-B40C-CCB4-4E6FAE17530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2462B9B-535D-134A-6007-4EE17D29CBBA}"/>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5" name="Footer Placeholder 4">
            <a:extLst>
              <a:ext uri="{FF2B5EF4-FFF2-40B4-BE49-F238E27FC236}">
                <a16:creationId xmlns:a16="http://schemas.microsoft.com/office/drawing/2014/main" id="{262E5E8F-CC28-C511-461D-ECD495C4EE2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42A381-C77D-3524-F5A9-7569F524C25B}"/>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1539540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8CA58-89F7-48DD-F1BB-ADB8546994C7}"/>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95BFF443-A3D0-C14D-3545-6AA560813B25}"/>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9F569C77-1EEC-18E4-29FA-8EF2C26FBC3E}"/>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5" name="Footer Placeholder 4">
            <a:extLst>
              <a:ext uri="{FF2B5EF4-FFF2-40B4-BE49-F238E27FC236}">
                <a16:creationId xmlns:a16="http://schemas.microsoft.com/office/drawing/2014/main" id="{127DCCE6-689B-74AF-7F51-12BA548479A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05B65FF-E832-E114-D2D7-1A48FC5DD56C}"/>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10269640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FD546-CDCE-370B-7230-CDC9DA0A559A}"/>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4D0E967D-F5C0-2A9D-2EB6-62E8EA395F7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6D5AF4E-2D5E-441D-1CC3-01A5FF392EDB}"/>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5" name="Footer Placeholder 4">
            <a:extLst>
              <a:ext uri="{FF2B5EF4-FFF2-40B4-BE49-F238E27FC236}">
                <a16:creationId xmlns:a16="http://schemas.microsoft.com/office/drawing/2014/main" id="{02BE2EF3-57EC-B590-431D-82DB28A8E90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F18A073-5D97-2969-60E6-B77FDC59189B}"/>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41896601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D17B9-762E-36C8-519D-13E19871C3BD}"/>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D09BA392-CA6D-9763-F2B4-22AFF605774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1DA8C636-4126-F155-3075-9EC97D654A2E}"/>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FF06799C-E8A0-92BC-F63C-80B7AA33A4E8}"/>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6" name="Footer Placeholder 5">
            <a:extLst>
              <a:ext uri="{FF2B5EF4-FFF2-40B4-BE49-F238E27FC236}">
                <a16:creationId xmlns:a16="http://schemas.microsoft.com/office/drawing/2014/main" id="{55E007F9-2338-1A61-0313-4980A339A89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9E25772-5F80-8FA7-9AA5-730C4235F54B}"/>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29341659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F30F5-954A-EF54-E844-EC66224A8259}"/>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F09024EA-7F09-FEA2-6BDC-8FFE1F4D5C4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DA08688-F713-A60B-D874-D7399F1BDE9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FF72E00F-AD07-17BC-77B0-FAE3377A61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15FB2DA-B34D-C220-0E22-BDF5964E184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4F4FEEFE-1E8E-25EE-5ACD-0FAFE934665A}"/>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8" name="Footer Placeholder 7">
            <a:extLst>
              <a:ext uri="{FF2B5EF4-FFF2-40B4-BE49-F238E27FC236}">
                <a16:creationId xmlns:a16="http://schemas.microsoft.com/office/drawing/2014/main" id="{C17D262F-DA3F-48D1-05EE-6F405D76D1A6}"/>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206031B-883B-AD10-93AD-6627B02AEADC}"/>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33354673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02B9B-E338-E34C-EF60-9A21E9C28506}"/>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FD0F6542-B100-FF96-111F-11991C04A270}"/>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4" name="Footer Placeholder 3">
            <a:extLst>
              <a:ext uri="{FF2B5EF4-FFF2-40B4-BE49-F238E27FC236}">
                <a16:creationId xmlns:a16="http://schemas.microsoft.com/office/drawing/2014/main" id="{A733A8F1-8FA3-EAE8-4BB3-41DE3CA9BD93}"/>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7A974085-16FB-A2AC-BCDF-758F9532FC35}"/>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790773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663E5B-73A4-4FCA-3FE5-B3FA7B68825A}"/>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3" name="Footer Placeholder 2">
            <a:extLst>
              <a:ext uri="{FF2B5EF4-FFF2-40B4-BE49-F238E27FC236}">
                <a16:creationId xmlns:a16="http://schemas.microsoft.com/office/drawing/2014/main" id="{2BE33EC6-CF67-B3F3-88A5-0E8558C2A1B4}"/>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FBBE8FB-3BFC-F89D-6F79-C0D753F2941B}"/>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3098376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A1733-D6AC-9E88-7588-BDFFB682CBA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C8BB78F6-EB66-BFE7-0A51-38241A0F38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D3DADB6F-C3E2-AFC0-5CAE-994809DC7D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7FB2CAE-555B-40A3-CACF-A020B6623954}"/>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6" name="Footer Placeholder 5">
            <a:extLst>
              <a:ext uri="{FF2B5EF4-FFF2-40B4-BE49-F238E27FC236}">
                <a16:creationId xmlns:a16="http://schemas.microsoft.com/office/drawing/2014/main" id="{46D1126B-7180-FFD0-F69D-23C16C7EF1E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6673DB-DDBF-56C0-17EA-F49FE0E37BEA}"/>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2391634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A14EB4-305A-2A99-794B-F4AC88A4576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718DF086-4BA9-543A-BAFF-0721DB4821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78C2E57-1591-263E-0DB9-314CF60E2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9588C876-7CEC-01B4-9179-D4AF08E7BD6D}"/>
              </a:ext>
            </a:extLst>
          </p:cNvPr>
          <p:cNvSpPr>
            <a:spLocks noGrp="1"/>
          </p:cNvSpPr>
          <p:nvPr>
            <p:ph type="dt" sz="half" idx="10"/>
          </p:nvPr>
        </p:nvSpPr>
        <p:spPr/>
        <p:txBody>
          <a:bodyPr/>
          <a:lstStyle/>
          <a:p>
            <a:fld id="{E63A2BB4-67F3-4199-A828-4C370F12A02A}" type="datetimeFigureOut">
              <a:rPr lang="en-GB" smtClean="0"/>
              <a:t>03/06/2025</a:t>
            </a:fld>
            <a:endParaRPr lang="en-GB"/>
          </a:p>
        </p:txBody>
      </p:sp>
      <p:sp>
        <p:nvSpPr>
          <p:cNvPr id="6" name="Footer Placeholder 5">
            <a:extLst>
              <a:ext uri="{FF2B5EF4-FFF2-40B4-BE49-F238E27FC236}">
                <a16:creationId xmlns:a16="http://schemas.microsoft.com/office/drawing/2014/main" id="{FDC7D309-101B-4968-87E3-38C5538CAFB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D270F16-35EA-8C5E-D514-FD42C68A487E}"/>
              </a:ext>
            </a:extLst>
          </p:cNvPr>
          <p:cNvSpPr>
            <a:spLocks noGrp="1"/>
          </p:cNvSpPr>
          <p:nvPr>
            <p:ph type="sldNum" sz="quarter" idx="12"/>
          </p:nvPr>
        </p:nvSpPr>
        <p:spPr/>
        <p:txBody>
          <a:bodyPr/>
          <a:lstStyle/>
          <a:p>
            <a:fld id="{79D32457-A844-4366-808C-6B7F4F0FE881}" type="slidenum">
              <a:rPr lang="en-GB" smtClean="0"/>
              <a:t>‹#›</a:t>
            </a:fld>
            <a:endParaRPr lang="en-GB"/>
          </a:p>
        </p:txBody>
      </p:sp>
    </p:spTree>
    <p:extLst>
      <p:ext uri="{BB962C8B-B14F-4D97-AF65-F5344CB8AC3E}">
        <p14:creationId xmlns:p14="http://schemas.microsoft.com/office/powerpoint/2010/main" val="2850208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lumMod val="7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0F32F01-5F97-84C3-0462-E672AE140E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32FAF9C0-1C86-23DD-7408-FB5E8CF3F4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DA0490A-9DB1-426B-ABF4-50D8F09D2B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63A2BB4-67F3-4199-A828-4C370F12A02A}" type="datetimeFigureOut">
              <a:rPr lang="en-GB" smtClean="0"/>
              <a:t>03/06/2025</a:t>
            </a:fld>
            <a:endParaRPr lang="en-GB"/>
          </a:p>
        </p:txBody>
      </p:sp>
      <p:sp>
        <p:nvSpPr>
          <p:cNvPr id="5" name="Footer Placeholder 4">
            <a:extLst>
              <a:ext uri="{FF2B5EF4-FFF2-40B4-BE49-F238E27FC236}">
                <a16:creationId xmlns:a16="http://schemas.microsoft.com/office/drawing/2014/main" id="{18277A2C-DF33-3BCB-D59D-A20C0BE1BE8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102B2611-8176-47B2-1CE9-6B4846492F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9D32457-A844-4366-808C-6B7F4F0FE881}" type="slidenum">
              <a:rPr lang="en-GB" smtClean="0"/>
              <a:t>‹#›</a:t>
            </a:fld>
            <a:endParaRPr lang="en-GB"/>
          </a:p>
        </p:txBody>
      </p:sp>
    </p:spTree>
    <p:extLst>
      <p:ext uri="{BB962C8B-B14F-4D97-AF65-F5344CB8AC3E}">
        <p14:creationId xmlns:p14="http://schemas.microsoft.com/office/powerpoint/2010/main" val="445239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78F21-2D70-DFA9-3A78-AC541E417FE5}"/>
              </a:ext>
            </a:extLst>
          </p:cNvPr>
          <p:cNvSpPr>
            <a:spLocks noGrp="1"/>
          </p:cNvSpPr>
          <p:nvPr>
            <p:ph type="ctrTitle"/>
          </p:nvPr>
        </p:nvSpPr>
        <p:spPr/>
        <p:txBody>
          <a:bodyPr/>
          <a:lstStyle/>
          <a:p>
            <a:r>
              <a:rPr lang="en-GB" dirty="0">
                <a:solidFill>
                  <a:schemeClr val="bg1"/>
                </a:solidFill>
              </a:rPr>
              <a:t>Forecast</a:t>
            </a:r>
            <a:r>
              <a:rPr lang="en-GB" dirty="0"/>
              <a:t> </a:t>
            </a:r>
            <a:r>
              <a:rPr lang="en-GB" dirty="0">
                <a:solidFill>
                  <a:schemeClr val="bg1"/>
                </a:solidFill>
              </a:rPr>
              <a:t>Verification</a:t>
            </a:r>
          </a:p>
        </p:txBody>
      </p:sp>
      <p:sp>
        <p:nvSpPr>
          <p:cNvPr id="3" name="Subtitle 2">
            <a:extLst>
              <a:ext uri="{FF2B5EF4-FFF2-40B4-BE49-F238E27FC236}">
                <a16:creationId xmlns:a16="http://schemas.microsoft.com/office/drawing/2014/main" id="{F798FBEC-6773-D681-6AE4-C579EE01A438}"/>
              </a:ext>
            </a:extLst>
          </p:cNvPr>
          <p:cNvSpPr>
            <a:spLocks noGrp="1"/>
          </p:cNvSpPr>
          <p:nvPr>
            <p:ph type="subTitle" idx="1"/>
          </p:nvPr>
        </p:nvSpPr>
        <p:spPr/>
        <p:txBody>
          <a:bodyPr/>
          <a:lstStyle/>
          <a:p>
            <a:r>
              <a:rPr lang="en-GB" dirty="0">
                <a:solidFill>
                  <a:schemeClr val="bg1"/>
                </a:solidFill>
              </a:rPr>
              <a:t>Atmospheric Simulations</a:t>
            </a:r>
          </a:p>
          <a:p>
            <a:r>
              <a:rPr lang="en-GB" dirty="0">
                <a:solidFill>
                  <a:schemeClr val="bg1"/>
                </a:solidFill>
              </a:rPr>
              <a:t>Nadia Kairaktidi</a:t>
            </a:r>
          </a:p>
          <a:p>
            <a:r>
              <a:rPr lang="en-GB" dirty="0">
                <a:solidFill>
                  <a:schemeClr val="bg1"/>
                </a:solidFill>
              </a:rPr>
              <a:t>1068622</a:t>
            </a:r>
          </a:p>
        </p:txBody>
      </p:sp>
    </p:spTree>
    <p:extLst>
      <p:ext uri="{BB962C8B-B14F-4D97-AF65-F5344CB8AC3E}">
        <p14:creationId xmlns:p14="http://schemas.microsoft.com/office/powerpoint/2010/main" val="22264981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A2F59-A15E-3B2C-E07B-F07AF0FB168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543EE8F-B909-A14A-542D-4A1DF1D5E50D}"/>
              </a:ext>
            </a:extLst>
          </p:cNvPr>
          <p:cNvSpPr txBox="1"/>
          <p:nvPr/>
        </p:nvSpPr>
        <p:spPr>
          <a:xfrm>
            <a:off x="519545" y="925784"/>
            <a:ext cx="6259627" cy="5324535"/>
          </a:xfrm>
          <a:prstGeom prst="rect">
            <a:avLst/>
          </a:prstGeom>
          <a:noFill/>
        </p:spPr>
        <p:txBody>
          <a:bodyPr wrap="square" rtlCol="0">
            <a:spAutoFit/>
          </a:bodyPr>
          <a:lstStyle/>
          <a:p>
            <a:pPr algn="just"/>
            <a:r>
              <a:rPr lang="en-GB" sz="2000" dirty="0">
                <a:solidFill>
                  <a:schemeClr val="bg1"/>
                </a:solidFill>
              </a:rPr>
              <a:t>Next, we calculate standard forecast verification metrics, specifically the Mean Error (ME) which, measures the average difference between the modelled and observed values and provides insight into whether the model systematically overestimates or underestimates temperatures and the Mean Squared Error (MSE) which quantifies the average of the squared differences between modelled and observed values, emphasizing larger errors more than ME and serves as an indicator of the overall accuracy of the model.</a:t>
            </a:r>
          </a:p>
          <a:p>
            <a:pPr algn="just"/>
            <a:r>
              <a:rPr lang="en-GB" sz="2000" dirty="0">
                <a:solidFill>
                  <a:schemeClr val="bg1"/>
                </a:solidFill>
              </a:rPr>
              <a:t>These metrics were first calculated for the entire dataset, and then separately for each temperature category [mean (TAVG), maximum (TMAX), and minimum (TMIN)] to allow for a more detailed assessment of the model’s performance across different aspects of temperature forecasting. The results are summarized in the following table.</a:t>
            </a:r>
          </a:p>
        </p:txBody>
      </p:sp>
      <p:sp>
        <p:nvSpPr>
          <p:cNvPr id="4" name="TextBox 3">
            <a:extLst>
              <a:ext uri="{FF2B5EF4-FFF2-40B4-BE49-F238E27FC236}">
                <a16:creationId xmlns:a16="http://schemas.microsoft.com/office/drawing/2014/main" id="{AA636AF5-5242-AB6D-DAC8-1A73DADD2477}"/>
              </a:ext>
            </a:extLst>
          </p:cNvPr>
          <p:cNvSpPr txBox="1"/>
          <p:nvPr/>
        </p:nvSpPr>
        <p:spPr>
          <a:xfrm>
            <a:off x="519545" y="374073"/>
            <a:ext cx="11152910" cy="461665"/>
          </a:xfrm>
          <a:prstGeom prst="rect">
            <a:avLst/>
          </a:prstGeom>
          <a:noFill/>
        </p:spPr>
        <p:txBody>
          <a:bodyPr wrap="square" rtlCol="0">
            <a:spAutoFit/>
          </a:bodyPr>
          <a:lstStyle/>
          <a:p>
            <a:r>
              <a:rPr lang="en-GB" sz="2400" b="1" dirty="0">
                <a:solidFill>
                  <a:schemeClr val="bg1"/>
                </a:solidFill>
              </a:rPr>
              <a:t>Statistical Metrics</a:t>
            </a:r>
          </a:p>
        </p:txBody>
      </p:sp>
      <p:graphicFrame>
        <p:nvGraphicFramePr>
          <p:cNvPr id="3" name="Table 2">
            <a:extLst>
              <a:ext uri="{FF2B5EF4-FFF2-40B4-BE49-F238E27FC236}">
                <a16:creationId xmlns:a16="http://schemas.microsoft.com/office/drawing/2014/main" id="{55381C37-4CED-E3A6-25BB-C2195A1EC29B}"/>
              </a:ext>
            </a:extLst>
          </p:cNvPr>
          <p:cNvGraphicFramePr>
            <a:graphicFrameLocks noGrp="1"/>
          </p:cNvGraphicFramePr>
          <p:nvPr/>
        </p:nvGraphicFramePr>
        <p:xfrm>
          <a:off x="7749628" y="1760220"/>
          <a:ext cx="3401848" cy="3337560"/>
        </p:xfrm>
        <a:graphic>
          <a:graphicData uri="http://schemas.openxmlformats.org/drawingml/2006/table">
            <a:tbl>
              <a:tblPr firstRow="1" bandRow="1">
                <a:tableStyleId>{5C22544A-7EE6-4342-B048-85BDC9FD1C3A}</a:tableStyleId>
              </a:tblPr>
              <a:tblGrid>
                <a:gridCol w="2000568">
                  <a:extLst>
                    <a:ext uri="{9D8B030D-6E8A-4147-A177-3AD203B41FA5}">
                      <a16:colId xmlns:a16="http://schemas.microsoft.com/office/drawing/2014/main" val="3751665029"/>
                    </a:ext>
                  </a:extLst>
                </a:gridCol>
                <a:gridCol w="1401280">
                  <a:extLst>
                    <a:ext uri="{9D8B030D-6E8A-4147-A177-3AD203B41FA5}">
                      <a16:colId xmlns:a16="http://schemas.microsoft.com/office/drawing/2014/main" val="3567946146"/>
                    </a:ext>
                  </a:extLst>
                </a:gridCol>
              </a:tblGrid>
              <a:tr h="370840">
                <a:tc>
                  <a:txBody>
                    <a:bodyPr/>
                    <a:lstStyle/>
                    <a:p>
                      <a:r>
                        <a:rPr lang="en-GB" dirty="0"/>
                        <a:t>Error </a:t>
                      </a:r>
                    </a:p>
                  </a:txBody>
                  <a:tcPr/>
                </a:tc>
                <a:tc>
                  <a:txBody>
                    <a:bodyPr/>
                    <a:lstStyle/>
                    <a:p>
                      <a:r>
                        <a:rPr lang="en-GB" dirty="0"/>
                        <a:t>Value</a:t>
                      </a:r>
                    </a:p>
                  </a:txBody>
                  <a:tcPr/>
                </a:tc>
                <a:extLst>
                  <a:ext uri="{0D108BD9-81ED-4DB2-BD59-A6C34878D82A}">
                    <a16:rowId xmlns:a16="http://schemas.microsoft.com/office/drawing/2014/main" val="2272312601"/>
                  </a:ext>
                </a:extLst>
              </a:tr>
              <a:tr h="370840">
                <a:tc>
                  <a:txBody>
                    <a:bodyPr/>
                    <a:lstStyle/>
                    <a:p>
                      <a:r>
                        <a:rPr lang="en-GB" dirty="0"/>
                        <a:t>Annual 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1.27   °C</a:t>
                      </a:r>
                    </a:p>
                  </a:txBody>
                  <a:tcPr/>
                </a:tc>
                <a:extLst>
                  <a:ext uri="{0D108BD9-81ED-4DB2-BD59-A6C34878D82A}">
                    <a16:rowId xmlns:a16="http://schemas.microsoft.com/office/drawing/2014/main" val="3278995916"/>
                  </a:ext>
                </a:extLst>
              </a:tr>
              <a:tr h="370840">
                <a:tc>
                  <a:txBody>
                    <a:bodyPr/>
                    <a:lstStyle/>
                    <a:p>
                      <a:r>
                        <a:rPr lang="en-GB" dirty="0"/>
                        <a:t>Annual MSE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3.81   °C²</a:t>
                      </a:r>
                    </a:p>
                  </a:txBody>
                  <a:tcPr/>
                </a:tc>
                <a:extLst>
                  <a:ext uri="{0D108BD9-81ED-4DB2-BD59-A6C34878D82A}">
                    <a16:rowId xmlns:a16="http://schemas.microsoft.com/office/drawing/2014/main" val="4117414077"/>
                  </a:ext>
                </a:extLst>
              </a:tr>
              <a:tr h="370840">
                <a:tc>
                  <a:txBody>
                    <a:bodyPr/>
                    <a:lstStyle/>
                    <a:p>
                      <a:r>
                        <a:rPr lang="en-GB" dirty="0"/>
                        <a:t>Annual Mean 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1.27   °C</a:t>
                      </a:r>
                    </a:p>
                  </a:txBody>
                  <a:tcPr/>
                </a:tc>
                <a:extLst>
                  <a:ext uri="{0D108BD9-81ED-4DB2-BD59-A6C34878D82A}">
                    <a16:rowId xmlns:a16="http://schemas.microsoft.com/office/drawing/2014/main" val="809249506"/>
                  </a:ext>
                </a:extLst>
              </a:tr>
              <a:tr h="370840">
                <a:tc>
                  <a:txBody>
                    <a:bodyPr/>
                    <a:lstStyle/>
                    <a:p>
                      <a:r>
                        <a:rPr lang="en-GB" dirty="0"/>
                        <a:t>Annual Mean MSE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2.52   °C²</a:t>
                      </a:r>
                    </a:p>
                  </a:txBody>
                  <a:tcPr/>
                </a:tc>
                <a:extLst>
                  <a:ext uri="{0D108BD9-81ED-4DB2-BD59-A6C34878D82A}">
                    <a16:rowId xmlns:a16="http://schemas.microsoft.com/office/drawing/2014/main" val="1982418466"/>
                  </a:ext>
                </a:extLst>
              </a:tr>
              <a:tr h="370840">
                <a:tc>
                  <a:txBody>
                    <a:bodyPr/>
                    <a:lstStyle/>
                    <a:p>
                      <a:r>
                        <a:rPr lang="en-GB" dirty="0"/>
                        <a:t>Annual Max 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1.17   °C</a:t>
                      </a:r>
                    </a:p>
                  </a:txBody>
                  <a:tcPr/>
                </a:tc>
                <a:extLst>
                  <a:ext uri="{0D108BD9-81ED-4DB2-BD59-A6C34878D82A}">
                    <a16:rowId xmlns:a16="http://schemas.microsoft.com/office/drawing/2014/main" val="3632485751"/>
                  </a:ext>
                </a:extLst>
              </a:tr>
              <a:tr h="370840">
                <a:tc>
                  <a:txBody>
                    <a:bodyPr/>
                    <a:lstStyle/>
                    <a:p>
                      <a:r>
                        <a:rPr lang="en-GB" dirty="0"/>
                        <a:t>Annual Max MSE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3.28  °C²</a:t>
                      </a:r>
                    </a:p>
                  </a:txBody>
                  <a:tcPr/>
                </a:tc>
                <a:extLst>
                  <a:ext uri="{0D108BD9-81ED-4DB2-BD59-A6C34878D82A}">
                    <a16:rowId xmlns:a16="http://schemas.microsoft.com/office/drawing/2014/main" val="1923429330"/>
                  </a:ext>
                </a:extLst>
              </a:tr>
              <a:tr h="370840">
                <a:tc>
                  <a:txBody>
                    <a:bodyPr/>
                    <a:lstStyle/>
                    <a:p>
                      <a:r>
                        <a:rPr lang="en-GB" dirty="0"/>
                        <a:t>Annual Min 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1.49  °C</a:t>
                      </a:r>
                    </a:p>
                  </a:txBody>
                  <a:tcPr/>
                </a:tc>
                <a:extLst>
                  <a:ext uri="{0D108BD9-81ED-4DB2-BD59-A6C34878D82A}">
                    <a16:rowId xmlns:a16="http://schemas.microsoft.com/office/drawing/2014/main" val="2177562453"/>
                  </a:ext>
                </a:extLst>
              </a:tr>
              <a:tr h="370840">
                <a:tc>
                  <a:txBody>
                    <a:bodyPr/>
                    <a:lstStyle/>
                    <a:p>
                      <a:r>
                        <a:rPr lang="en-GB" dirty="0"/>
                        <a:t>Annual Min MSE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3.83  °C²</a:t>
                      </a:r>
                    </a:p>
                  </a:txBody>
                  <a:tcPr/>
                </a:tc>
                <a:extLst>
                  <a:ext uri="{0D108BD9-81ED-4DB2-BD59-A6C34878D82A}">
                    <a16:rowId xmlns:a16="http://schemas.microsoft.com/office/drawing/2014/main" val="1572306525"/>
                  </a:ext>
                </a:extLst>
              </a:tr>
            </a:tbl>
          </a:graphicData>
        </a:graphic>
      </p:graphicFrame>
    </p:spTree>
    <p:extLst>
      <p:ext uri="{BB962C8B-B14F-4D97-AF65-F5344CB8AC3E}">
        <p14:creationId xmlns:p14="http://schemas.microsoft.com/office/powerpoint/2010/main" val="3241915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19CD89-982A-0766-7515-DCE44A79C5B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BF61568-5AB6-A8B4-566F-CCFC249BBE5F}"/>
              </a:ext>
            </a:extLst>
          </p:cNvPr>
          <p:cNvSpPr txBox="1"/>
          <p:nvPr/>
        </p:nvSpPr>
        <p:spPr>
          <a:xfrm>
            <a:off x="519545" y="925784"/>
            <a:ext cx="6070441" cy="5401444"/>
          </a:xfrm>
          <a:prstGeom prst="rect">
            <a:avLst/>
          </a:prstGeom>
          <a:noFill/>
        </p:spPr>
        <p:txBody>
          <a:bodyPr wrap="square" rtlCol="0">
            <a:spAutoFit/>
          </a:bodyPr>
          <a:lstStyle/>
          <a:p>
            <a:pPr marL="342900" indent="-342900" algn="just">
              <a:buFont typeface="Arial" panose="020B0604020202020204" pitchFamily="34" charset="0"/>
              <a:buChar char="•"/>
            </a:pPr>
            <a:r>
              <a:rPr lang="en-GB" sz="2000" dirty="0">
                <a:solidFill>
                  <a:schemeClr val="bg1"/>
                </a:solidFill>
              </a:rPr>
              <a:t> </a:t>
            </a:r>
            <a:r>
              <a:rPr lang="en-GB" sz="2000" b="1" dirty="0">
                <a:solidFill>
                  <a:schemeClr val="bg1"/>
                </a:solidFill>
              </a:rPr>
              <a:t>General Bias: </a:t>
            </a:r>
          </a:p>
          <a:p>
            <a:pPr lvl="1" algn="just"/>
            <a:r>
              <a:rPr lang="en-GB" sz="2000" dirty="0">
                <a:solidFill>
                  <a:schemeClr val="bg1"/>
                </a:solidFill>
              </a:rPr>
              <a:t>The model consistently overestimates temperature, with an average bias of +1.27 °C.</a:t>
            </a:r>
          </a:p>
          <a:p>
            <a:pPr marL="342900" indent="-342900" algn="just">
              <a:buFont typeface="Arial" panose="020B0604020202020204" pitchFamily="34" charset="0"/>
              <a:buChar char="•"/>
            </a:pPr>
            <a:r>
              <a:rPr lang="en-GB" sz="2000" b="1" dirty="0">
                <a:solidFill>
                  <a:schemeClr val="bg1"/>
                </a:solidFill>
              </a:rPr>
              <a:t>Best Performance: </a:t>
            </a:r>
          </a:p>
          <a:p>
            <a:pPr lvl="1" algn="just"/>
            <a:r>
              <a:rPr lang="en-GB" sz="2000" dirty="0">
                <a:solidFill>
                  <a:schemeClr val="bg1"/>
                </a:solidFill>
              </a:rPr>
              <a:t>Achieved for the mean daily temperature (TAVG) – lowest MSE (2.52 °C²) and stable bias. Model also performs well for maximum temperatures (TMAX).</a:t>
            </a:r>
          </a:p>
          <a:p>
            <a:pPr marL="342900" indent="-342900" algn="just">
              <a:buFont typeface="Arial" panose="020B0604020202020204" pitchFamily="34" charset="0"/>
              <a:buChar char="•"/>
            </a:pPr>
            <a:r>
              <a:rPr lang="en-GB" sz="2000" b="1" dirty="0">
                <a:solidFill>
                  <a:schemeClr val="bg1"/>
                </a:solidFill>
              </a:rPr>
              <a:t>Worst Performance: </a:t>
            </a:r>
          </a:p>
          <a:p>
            <a:pPr lvl="1" algn="just"/>
            <a:r>
              <a:rPr lang="en-GB" sz="2000" dirty="0">
                <a:solidFill>
                  <a:schemeClr val="bg1"/>
                </a:solidFill>
              </a:rPr>
              <a:t>Observed in minimum temperatures (TMIN) – highest bias (+1.49 °C) and MSE (3.83 °C²). Suggests the model struggles more with nighttime or early morning conditions.</a:t>
            </a:r>
          </a:p>
          <a:p>
            <a:pPr marL="342900" indent="-342900" algn="just">
              <a:buFont typeface="Arial" panose="020B0604020202020204" pitchFamily="34" charset="0"/>
              <a:buChar char="•"/>
            </a:pPr>
            <a:r>
              <a:rPr lang="en-GB" sz="2000" b="1" dirty="0">
                <a:solidFill>
                  <a:schemeClr val="bg1"/>
                </a:solidFill>
              </a:rPr>
              <a:t>Overall Accuracy: </a:t>
            </a:r>
          </a:p>
          <a:p>
            <a:pPr lvl="1" algn="just"/>
            <a:r>
              <a:rPr lang="en-GB" sz="2000" dirty="0">
                <a:solidFill>
                  <a:schemeClr val="bg1"/>
                </a:solidFill>
              </a:rPr>
              <a:t>Errors are moderate, but non-negligible, especially for TMIN. Seasonal patterns (e.g. summer, late year) contribute to higher deviations.</a:t>
            </a:r>
          </a:p>
        </p:txBody>
      </p:sp>
      <p:sp>
        <p:nvSpPr>
          <p:cNvPr id="4" name="TextBox 3">
            <a:extLst>
              <a:ext uri="{FF2B5EF4-FFF2-40B4-BE49-F238E27FC236}">
                <a16:creationId xmlns:a16="http://schemas.microsoft.com/office/drawing/2014/main" id="{2217A45F-2869-D0A9-1C66-5B683F36AF54}"/>
              </a:ext>
            </a:extLst>
          </p:cNvPr>
          <p:cNvSpPr txBox="1"/>
          <p:nvPr/>
        </p:nvSpPr>
        <p:spPr>
          <a:xfrm>
            <a:off x="519545" y="374073"/>
            <a:ext cx="11152910" cy="461665"/>
          </a:xfrm>
          <a:prstGeom prst="rect">
            <a:avLst/>
          </a:prstGeom>
          <a:noFill/>
        </p:spPr>
        <p:txBody>
          <a:bodyPr wrap="square" rtlCol="0">
            <a:spAutoFit/>
          </a:bodyPr>
          <a:lstStyle/>
          <a:p>
            <a:r>
              <a:rPr lang="en-GB" sz="2400" b="1" dirty="0">
                <a:solidFill>
                  <a:schemeClr val="bg1"/>
                </a:solidFill>
              </a:rPr>
              <a:t>Statistical Metrics</a:t>
            </a:r>
          </a:p>
        </p:txBody>
      </p:sp>
      <p:graphicFrame>
        <p:nvGraphicFramePr>
          <p:cNvPr id="3" name="Table 2">
            <a:extLst>
              <a:ext uri="{FF2B5EF4-FFF2-40B4-BE49-F238E27FC236}">
                <a16:creationId xmlns:a16="http://schemas.microsoft.com/office/drawing/2014/main" id="{662AF769-6C8B-9E6F-7BCA-C3E8DFCFDD4B}"/>
              </a:ext>
            </a:extLst>
          </p:cNvPr>
          <p:cNvGraphicFramePr>
            <a:graphicFrameLocks noGrp="1"/>
          </p:cNvGraphicFramePr>
          <p:nvPr>
            <p:extLst>
              <p:ext uri="{D42A27DB-BD31-4B8C-83A1-F6EECF244321}">
                <p14:modId xmlns:p14="http://schemas.microsoft.com/office/powerpoint/2010/main" val="1658669890"/>
              </p:ext>
            </p:extLst>
          </p:nvPr>
        </p:nvGraphicFramePr>
        <p:xfrm>
          <a:off x="7749628" y="1760220"/>
          <a:ext cx="3401848" cy="3337560"/>
        </p:xfrm>
        <a:graphic>
          <a:graphicData uri="http://schemas.openxmlformats.org/drawingml/2006/table">
            <a:tbl>
              <a:tblPr firstRow="1" bandRow="1">
                <a:tableStyleId>{5C22544A-7EE6-4342-B048-85BDC9FD1C3A}</a:tableStyleId>
              </a:tblPr>
              <a:tblGrid>
                <a:gridCol w="2000568">
                  <a:extLst>
                    <a:ext uri="{9D8B030D-6E8A-4147-A177-3AD203B41FA5}">
                      <a16:colId xmlns:a16="http://schemas.microsoft.com/office/drawing/2014/main" val="3751665029"/>
                    </a:ext>
                  </a:extLst>
                </a:gridCol>
                <a:gridCol w="1401280">
                  <a:extLst>
                    <a:ext uri="{9D8B030D-6E8A-4147-A177-3AD203B41FA5}">
                      <a16:colId xmlns:a16="http://schemas.microsoft.com/office/drawing/2014/main" val="3567946146"/>
                    </a:ext>
                  </a:extLst>
                </a:gridCol>
              </a:tblGrid>
              <a:tr h="370840">
                <a:tc>
                  <a:txBody>
                    <a:bodyPr/>
                    <a:lstStyle/>
                    <a:p>
                      <a:r>
                        <a:rPr lang="en-GB" dirty="0"/>
                        <a:t>Error </a:t>
                      </a:r>
                    </a:p>
                  </a:txBody>
                  <a:tcPr/>
                </a:tc>
                <a:tc>
                  <a:txBody>
                    <a:bodyPr/>
                    <a:lstStyle/>
                    <a:p>
                      <a:r>
                        <a:rPr lang="en-GB" dirty="0"/>
                        <a:t>Value</a:t>
                      </a:r>
                    </a:p>
                  </a:txBody>
                  <a:tcPr/>
                </a:tc>
                <a:extLst>
                  <a:ext uri="{0D108BD9-81ED-4DB2-BD59-A6C34878D82A}">
                    <a16:rowId xmlns:a16="http://schemas.microsoft.com/office/drawing/2014/main" val="2272312601"/>
                  </a:ext>
                </a:extLst>
              </a:tr>
              <a:tr h="370840">
                <a:tc>
                  <a:txBody>
                    <a:bodyPr/>
                    <a:lstStyle/>
                    <a:p>
                      <a:r>
                        <a:rPr lang="en-GB" dirty="0"/>
                        <a:t>Annual 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1.27   °C</a:t>
                      </a:r>
                    </a:p>
                  </a:txBody>
                  <a:tcPr/>
                </a:tc>
                <a:extLst>
                  <a:ext uri="{0D108BD9-81ED-4DB2-BD59-A6C34878D82A}">
                    <a16:rowId xmlns:a16="http://schemas.microsoft.com/office/drawing/2014/main" val="3278995916"/>
                  </a:ext>
                </a:extLst>
              </a:tr>
              <a:tr h="370840">
                <a:tc>
                  <a:txBody>
                    <a:bodyPr/>
                    <a:lstStyle/>
                    <a:p>
                      <a:r>
                        <a:rPr lang="en-GB" dirty="0"/>
                        <a:t>Annual MSE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3.81   °C²</a:t>
                      </a:r>
                    </a:p>
                  </a:txBody>
                  <a:tcPr/>
                </a:tc>
                <a:extLst>
                  <a:ext uri="{0D108BD9-81ED-4DB2-BD59-A6C34878D82A}">
                    <a16:rowId xmlns:a16="http://schemas.microsoft.com/office/drawing/2014/main" val="4117414077"/>
                  </a:ext>
                </a:extLst>
              </a:tr>
              <a:tr h="370840">
                <a:tc>
                  <a:txBody>
                    <a:bodyPr/>
                    <a:lstStyle/>
                    <a:p>
                      <a:r>
                        <a:rPr lang="en-GB" dirty="0"/>
                        <a:t>Annual Mean 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1.27   °C</a:t>
                      </a:r>
                    </a:p>
                  </a:txBody>
                  <a:tcPr/>
                </a:tc>
                <a:extLst>
                  <a:ext uri="{0D108BD9-81ED-4DB2-BD59-A6C34878D82A}">
                    <a16:rowId xmlns:a16="http://schemas.microsoft.com/office/drawing/2014/main" val="809249506"/>
                  </a:ext>
                </a:extLst>
              </a:tr>
              <a:tr h="370840">
                <a:tc>
                  <a:txBody>
                    <a:bodyPr/>
                    <a:lstStyle/>
                    <a:p>
                      <a:r>
                        <a:rPr lang="en-GB" dirty="0"/>
                        <a:t>Annual Mean MSE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2.52   °C²</a:t>
                      </a:r>
                    </a:p>
                  </a:txBody>
                  <a:tcPr/>
                </a:tc>
                <a:extLst>
                  <a:ext uri="{0D108BD9-81ED-4DB2-BD59-A6C34878D82A}">
                    <a16:rowId xmlns:a16="http://schemas.microsoft.com/office/drawing/2014/main" val="1982418466"/>
                  </a:ext>
                </a:extLst>
              </a:tr>
              <a:tr h="370840">
                <a:tc>
                  <a:txBody>
                    <a:bodyPr/>
                    <a:lstStyle/>
                    <a:p>
                      <a:r>
                        <a:rPr lang="en-GB" dirty="0"/>
                        <a:t>Annual Max 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1.17   °C</a:t>
                      </a:r>
                    </a:p>
                  </a:txBody>
                  <a:tcPr/>
                </a:tc>
                <a:extLst>
                  <a:ext uri="{0D108BD9-81ED-4DB2-BD59-A6C34878D82A}">
                    <a16:rowId xmlns:a16="http://schemas.microsoft.com/office/drawing/2014/main" val="3632485751"/>
                  </a:ext>
                </a:extLst>
              </a:tr>
              <a:tr h="370840">
                <a:tc>
                  <a:txBody>
                    <a:bodyPr/>
                    <a:lstStyle/>
                    <a:p>
                      <a:r>
                        <a:rPr lang="en-GB" dirty="0"/>
                        <a:t>Annual Max MSE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3.28  °C²</a:t>
                      </a:r>
                    </a:p>
                  </a:txBody>
                  <a:tcPr/>
                </a:tc>
                <a:extLst>
                  <a:ext uri="{0D108BD9-81ED-4DB2-BD59-A6C34878D82A}">
                    <a16:rowId xmlns:a16="http://schemas.microsoft.com/office/drawing/2014/main" val="1923429330"/>
                  </a:ext>
                </a:extLst>
              </a:tr>
              <a:tr h="370840">
                <a:tc>
                  <a:txBody>
                    <a:bodyPr/>
                    <a:lstStyle/>
                    <a:p>
                      <a:r>
                        <a:rPr lang="en-GB" dirty="0"/>
                        <a:t>Annual Min 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1.49  °C</a:t>
                      </a:r>
                    </a:p>
                  </a:txBody>
                  <a:tcPr/>
                </a:tc>
                <a:extLst>
                  <a:ext uri="{0D108BD9-81ED-4DB2-BD59-A6C34878D82A}">
                    <a16:rowId xmlns:a16="http://schemas.microsoft.com/office/drawing/2014/main" val="2177562453"/>
                  </a:ext>
                </a:extLst>
              </a:tr>
              <a:tr h="370840">
                <a:tc>
                  <a:txBody>
                    <a:bodyPr/>
                    <a:lstStyle/>
                    <a:p>
                      <a:r>
                        <a:rPr lang="en-GB" dirty="0"/>
                        <a:t>Annual Min MSE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0" kern="1200" dirty="0">
                          <a:solidFill>
                            <a:schemeClr val="dk1"/>
                          </a:solidFill>
                          <a:effectLst/>
                          <a:latin typeface="+mn-lt"/>
                          <a:ea typeface="+mn-ea"/>
                          <a:cs typeface="+mn-cs"/>
                        </a:rPr>
                        <a:t>3.83  °C²</a:t>
                      </a:r>
                    </a:p>
                  </a:txBody>
                  <a:tcPr/>
                </a:tc>
                <a:extLst>
                  <a:ext uri="{0D108BD9-81ED-4DB2-BD59-A6C34878D82A}">
                    <a16:rowId xmlns:a16="http://schemas.microsoft.com/office/drawing/2014/main" val="1572306525"/>
                  </a:ext>
                </a:extLst>
              </a:tr>
            </a:tbl>
          </a:graphicData>
        </a:graphic>
      </p:graphicFrame>
    </p:spTree>
    <p:extLst>
      <p:ext uri="{BB962C8B-B14F-4D97-AF65-F5344CB8AC3E}">
        <p14:creationId xmlns:p14="http://schemas.microsoft.com/office/powerpoint/2010/main" val="2359986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graph with red and blue lines&#10;&#10;AI-generated content may be incorrect.">
            <a:extLst>
              <a:ext uri="{FF2B5EF4-FFF2-40B4-BE49-F238E27FC236}">
                <a16:creationId xmlns:a16="http://schemas.microsoft.com/office/drawing/2014/main" id="{7D25F3C6-E34A-B366-4B55-93520EE76BCC}"/>
              </a:ext>
            </a:extLst>
          </p:cNvPr>
          <p:cNvPicPr>
            <a:picLocks noChangeAspect="1"/>
          </p:cNvPicPr>
          <p:nvPr/>
        </p:nvPicPr>
        <p:blipFill>
          <a:blip r:embed="rId2"/>
          <a:stretch>
            <a:fillRect/>
          </a:stretch>
        </p:blipFill>
        <p:spPr>
          <a:xfrm>
            <a:off x="2499334" y="165295"/>
            <a:ext cx="7192566" cy="3596283"/>
          </a:xfrm>
          <a:prstGeom prst="rect">
            <a:avLst/>
          </a:prstGeom>
        </p:spPr>
      </p:pic>
      <p:sp>
        <p:nvSpPr>
          <p:cNvPr id="5" name="TextBox 4">
            <a:extLst>
              <a:ext uri="{FF2B5EF4-FFF2-40B4-BE49-F238E27FC236}">
                <a16:creationId xmlns:a16="http://schemas.microsoft.com/office/drawing/2014/main" id="{F64B3D06-67D7-205C-4AFD-FE1AA542B16A}"/>
              </a:ext>
            </a:extLst>
          </p:cNvPr>
          <p:cNvSpPr txBox="1"/>
          <p:nvPr/>
        </p:nvSpPr>
        <p:spPr>
          <a:xfrm>
            <a:off x="425669" y="3926444"/>
            <a:ext cx="11340662" cy="3170099"/>
          </a:xfrm>
          <a:prstGeom prst="rect">
            <a:avLst/>
          </a:prstGeom>
          <a:noFill/>
        </p:spPr>
        <p:txBody>
          <a:bodyPr wrap="square">
            <a:spAutoFit/>
          </a:bodyPr>
          <a:lstStyle/>
          <a:p>
            <a:r>
              <a:rPr lang="en-GB" sz="2000" b="1" dirty="0">
                <a:solidFill>
                  <a:schemeClr val="bg1"/>
                </a:solidFill>
              </a:rPr>
              <a:t>1. General Trend</a:t>
            </a:r>
            <a:endParaRPr lang="el-GR" sz="2000" b="1" dirty="0">
              <a:solidFill>
                <a:schemeClr val="bg1"/>
              </a:solidFill>
            </a:endParaRPr>
          </a:p>
          <a:p>
            <a:pPr lvl="1"/>
            <a:r>
              <a:rPr lang="en-GB" sz="2000" dirty="0">
                <a:solidFill>
                  <a:schemeClr val="bg1"/>
                </a:solidFill>
              </a:rPr>
              <a:t>Both ME and MSE show some fluctuations throughout the year.</a:t>
            </a:r>
            <a:r>
              <a:rPr lang="el-GR" sz="2000" dirty="0">
                <a:solidFill>
                  <a:schemeClr val="bg1"/>
                </a:solidFill>
              </a:rPr>
              <a:t> </a:t>
            </a:r>
            <a:r>
              <a:rPr lang="en-GB" sz="2000" dirty="0">
                <a:solidFill>
                  <a:schemeClr val="bg1"/>
                </a:solidFill>
              </a:rPr>
              <a:t>A significant increase in both ME and MSE is observed starting in October, peaking in December.</a:t>
            </a:r>
            <a:endParaRPr lang="el-GR" sz="2000" dirty="0">
              <a:solidFill>
                <a:schemeClr val="bg1"/>
              </a:solidFill>
            </a:endParaRPr>
          </a:p>
          <a:p>
            <a:r>
              <a:rPr lang="en-GB" sz="2000" b="1" dirty="0">
                <a:solidFill>
                  <a:schemeClr val="bg1"/>
                </a:solidFill>
              </a:rPr>
              <a:t>2. Mean Error (ME)</a:t>
            </a:r>
            <a:endParaRPr lang="el-GR" sz="2000" b="1" dirty="0">
              <a:solidFill>
                <a:schemeClr val="bg1"/>
              </a:solidFill>
            </a:endParaRPr>
          </a:p>
          <a:p>
            <a:pPr lvl="1"/>
            <a:r>
              <a:rPr lang="en-GB" sz="2000" dirty="0">
                <a:solidFill>
                  <a:schemeClr val="bg1"/>
                </a:solidFill>
              </a:rPr>
              <a:t>Lowest in January (0.6°C).Relatively stable between March and September (hovering around 1.0–1.4°C).Sharp increase from September to December, peaking at 2.05°C.</a:t>
            </a:r>
            <a:endParaRPr lang="el-GR" sz="2000" dirty="0">
              <a:solidFill>
                <a:schemeClr val="bg1"/>
              </a:solidFill>
            </a:endParaRPr>
          </a:p>
          <a:p>
            <a:r>
              <a:rPr lang="en-GB" sz="2000" b="1" dirty="0">
                <a:solidFill>
                  <a:schemeClr val="bg1"/>
                </a:solidFill>
              </a:rPr>
              <a:t>3. Mean Squared Error (MSE)</a:t>
            </a:r>
            <a:endParaRPr lang="el-GR" sz="2000" b="1" dirty="0">
              <a:solidFill>
                <a:schemeClr val="bg1"/>
              </a:solidFill>
            </a:endParaRPr>
          </a:p>
          <a:p>
            <a:pPr lvl="1"/>
            <a:r>
              <a:rPr lang="en-GB" sz="2000" dirty="0">
                <a:solidFill>
                  <a:schemeClr val="bg1"/>
                </a:solidFill>
              </a:rPr>
              <a:t>Lowest in January (2.0°C²).Fluctuates more sharply than ME (e.g., peaks in February, June, and December).Rises steeply from September onwards, reaching a high of 5.9°C² in December.</a:t>
            </a:r>
            <a:endParaRPr lang="el-GR" sz="2000" dirty="0">
              <a:solidFill>
                <a:schemeClr val="bg1"/>
              </a:solidFill>
            </a:endParaRPr>
          </a:p>
          <a:p>
            <a:pPr lvl="1"/>
            <a:endParaRPr lang="el-GR" sz="2000" dirty="0">
              <a:solidFill>
                <a:schemeClr val="bg1"/>
              </a:solidFill>
            </a:endParaRPr>
          </a:p>
        </p:txBody>
      </p:sp>
    </p:spTree>
    <p:extLst>
      <p:ext uri="{BB962C8B-B14F-4D97-AF65-F5344CB8AC3E}">
        <p14:creationId xmlns:p14="http://schemas.microsoft.com/office/powerpoint/2010/main" val="3740615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50CBBDC-6C4B-2833-23CD-FB785A642957}"/>
              </a:ext>
            </a:extLst>
          </p:cNvPr>
          <p:cNvSpPr txBox="1"/>
          <p:nvPr/>
        </p:nvSpPr>
        <p:spPr>
          <a:xfrm>
            <a:off x="2007476" y="1074509"/>
            <a:ext cx="8177048" cy="4708981"/>
          </a:xfrm>
          <a:prstGeom prst="rect">
            <a:avLst/>
          </a:prstGeom>
          <a:noFill/>
        </p:spPr>
        <p:txBody>
          <a:bodyPr wrap="square">
            <a:spAutoFit/>
          </a:bodyPr>
          <a:lstStyle/>
          <a:p>
            <a:pPr algn="just"/>
            <a:r>
              <a:rPr lang="en-GB" sz="2000" b="1" dirty="0">
                <a:solidFill>
                  <a:schemeClr val="bg1"/>
                </a:solidFill>
              </a:rPr>
              <a:t>Interpretation</a:t>
            </a:r>
            <a:endParaRPr lang="el-GR" sz="2000" b="1" dirty="0">
              <a:solidFill>
                <a:schemeClr val="bg1"/>
              </a:solidFill>
            </a:endParaRPr>
          </a:p>
          <a:p>
            <a:pPr marL="285750" indent="-285750" algn="just">
              <a:buFont typeface="Arial" panose="020B0604020202020204" pitchFamily="34" charset="0"/>
              <a:buChar char="•"/>
            </a:pPr>
            <a:r>
              <a:rPr lang="en-GB" sz="2000" dirty="0">
                <a:solidFill>
                  <a:schemeClr val="bg1"/>
                </a:solidFill>
              </a:rPr>
              <a:t>The rise in both ME and MSE in the final quarter suggests model performance deteriorates significantly towards the end of the year.</a:t>
            </a:r>
            <a:endParaRPr lang="el-GR" sz="2000" dirty="0">
              <a:solidFill>
                <a:schemeClr val="bg1"/>
              </a:solidFill>
            </a:endParaRPr>
          </a:p>
          <a:p>
            <a:pPr marL="285750" indent="-285750" algn="just">
              <a:buFont typeface="Arial" panose="020B0604020202020204" pitchFamily="34" charset="0"/>
              <a:buChar char="•"/>
            </a:pPr>
            <a:r>
              <a:rPr lang="en-GB" sz="2000" dirty="0">
                <a:solidFill>
                  <a:schemeClr val="bg1"/>
                </a:solidFill>
              </a:rPr>
              <a:t>MSE's greater sensitivity shows that larger individual errors are likely occurring in months like June and December.</a:t>
            </a:r>
            <a:endParaRPr lang="el-GR" sz="2000" dirty="0">
              <a:solidFill>
                <a:schemeClr val="bg1"/>
              </a:solidFill>
            </a:endParaRPr>
          </a:p>
          <a:p>
            <a:pPr marL="285750" indent="-285750" algn="just">
              <a:buFont typeface="Arial" panose="020B0604020202020204" pitchFamily="34" charset="0"/>
              <a:buChar char="•"/>
            </a:pPr>
            <a:r>
              <a:rPr lang="en-GB" sz="2000" dirty="0">
                <a:solidFill>
                  <a:schemeClr val="bg1"/>
                </a:solidFill>
              </a:rPr>
              <a:t>The relatively stable ME and MSE from March to August indicates better model reliability during these months.</a:t>
            </a:r>
            <a:endParaRPr lang="el-GR" sz="2000" dirty="0">
              <a:solidFill>
                <a:schemeClr val="bg1"/>
              </a:solidFill>
            </a:endParaRPr>
          </a:p>
          <a:p>
            <a:pPr algn="just"/>
            <a:endParaRPr lang="el-GR" sz="2000" dirty="0">
              <a:solidFill>
                <a:schemeClr val="bg1"/>
              </a:solidFill>
            </a:endParaRPr>
          </a:p>
          <a:p>
            <a:pPr algn="just"/>
            <a:r>
              <a:rPr lang="en-GB" sz="2000" b="1" dirty="0">
                <a:solidFill>
                  <a:schemeClr val="bg1"/>
                </a:solidFill>
              </a:rPr>
              <a:t>Potential Recommendations</a:t>
            </a:r>
            <a:endParaRPr lang="el-GR" sz="2000" b="1" dirty="0">
              <a:solidFill>
                <a:schemeClr val="bg1"/>
              </a:solidFill>
            </a:endParaRPr>
          </a:p>
          <a:p>
            <a:pPr marL="285750" indent="-285750" algn="just">
              <a:buFont typeface="Arial" panose="020B0604020202020204" pitchFamily="34" charset="0"/>
              <a:buChar char="•"/>
            </a:pPr>
            <a:r>
              <a:rPr lang="en-GB" sz="2000" dirty="0">
                <a:solidFill>
                  <a:schemeClr val="bg1"/>
                </a:solidFill>
              </a:rPr>
              <a:t>Investigation of seasonal factors or data quality issues in Q4 that may contribute to increased errors.</a:t>
            </a:r>
            <a:endParaRPr lang="el-GR" sz="2000" dirty="0">
              <a:solidFill>
                <a:schemeClr val="bg1"/>
              </a:solidFill>
            </a:endParaRPr>
          </a:p>
          <a:p>
            <a:pPr marL="285750" indent="-285750" algn="just">
              <a:buFont typeface="Arial" panose="020B0604020202020204" pitchFamily="34" charset="0"/>
              <a:buChar char="•"/>
            </a:pPr>
            <a:r>
              <a:rPr lang="en-GB" sz="2000" dirty="0">
                <a:solidFill>
                  <a:schemeClr val="bg1"/>
                </a:solidFill>
              </a:rPr>
              <a:t>Consideration of model retraining or recalibration specifically for the colder months (October–December).</a:t>
            </a:r>
            <a:endParaRPr lang="el-GR" sz="2000" dirty="0">
              <a:solidFill>
                <a:schemeClr val="bg1"/>
              </a:solidFill>
            </a:endParaRPr>
          </a:p>
          <a:p>
            <a:pPr marL="285750" indent="-285750" algn="just">
              <a:buFont typeface="Arial" panose="020B0604020202020204" pitchFamily="34" charset="0"/>
              <a:buChar char="•"/>
            </a:pPr>
            <a:r>
              <a:rPr lang="en-GB" sz="2000" dirty="0">
                <a:solidFill>
                  <a:schemeClr val="bg1"/>
                </a:solidFill>
              </a:rPr>
              <a:t>Performing error analysis for months with high MSE to identify outliers or patterns.</a:t>
            </a:r>
          </a:p>
        </p:txBody>
      </p:sp>
    </p:spTree>
    <p:extLst>
      <p:ext uri="{BB962C8B-B14F-4D97-AF65-F5344CB8AC3E}">
        <p14:creationId xmlns:p14="http://schemas.microsoft.com/office/powerpoint/2010/main" val="1051086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293CD15-C9DE-D916-4679-CC2EAC04FCD5}"/>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B69F32F-B506-8CBC-E58B-C1DA88E99F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B4A8538-B5DE-BC11-F55C-28A77632A4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CFD7867-4425-FE19-CFFF-316174B8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71B131-DBE1-1BE6-39FE-056D4FEA4F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110455F-A44D-2CC4-C616-B606BF33A17F}"/>
              </a:ext>
            </a:extLst>
          </p:cNvPr>
          <p:cNvSpPr txBox="1"/>
          <p:nvPr/>
        </p:nvSpPr>
        <p:spPr>
          <a:xfrm>
            <a:off x="320182" y="3379697"/>
            <a:ext cx="11619570" cy="3477875"/>
          </a:xfrm>
          <a:prstGeom prst="rect">
            <a:avLst/>
          </a:prstGeom>
          <a:noFill/>
        </p:spPr>
        <p:txBody>
          <a:bodyPr wrap="square">
            <a:spAutoFit/>
          </a:bodyPr>
          <a:lstStyle/>
          <a:p>
            <a:pPr algn="just">
              <a:buNone/>
            </a:pPr>
            <a:r>
              <a:rPr lang="en-GB" sz="2000" b="1" dirty="0">
                <a:solidFill>
                  <a:schemeClr val="bg1"/>
                </a:solidFill>
              </a:rPr>
              <a:t>1. General Trend</a:t>
            </a:r>
          </a:p>
          <a:p>
            <a:pPr lvl="1" algn="just">
              <a:buFont typeface="Arial" panose="020B0604020202020204" pitchFamily="34" charset="0"/>
              <a:buChar char="•"/>
            </a:pPr>
            <a:r>
              <a:rPr lang="el-GR" sz="2000" dirty="0">
                <a:solidFill>
                  <a:schemeClr val="bg1"/>
                </a:solidFill>
              </a:rPr>
              <a:t> </a:t>
            </a:r>
            <a:r>
              <a:rPr lang="en-GB" sz="2000" dirty="0">
                <a:solidFill>
                  <a:schemeClr val="bg1"/>
                </a:solidFill>
              </a:rPr>
              <a:t>Both ME and MSE show a distinct diurnal pattern with noticeable peaks and lows.</a:t>
            </a:r>
          </a:p>
          <a:p>
            <a:pPr lvl="1" algn="just">
              <a:buFont typeface="Arial" panose="020B0604020202020204" pitchFamily="34" charset="0"/>
              <a:buChar char="•"/>
            </a:pPr>
            <a:r>
              <a:rPr lang="el-GR" sz="2000" dirty="0">
                <a:solidFill>
                  <a:schemeClr val="bg1"/>
                </a:solidFill>
              </a:rPr>
              <a:t> </a:t>
            </a:r>
            <a:r>
              <a:rPr lang="en-GB" sz="2000" dirty="0">
                <a:solidFill>
                  <a:schemeClr val="bg1"/>
                </a:solidFill>
              </a:rPr>
              <a:t>Errors are highest during early morning and lowest in the late afternoon.</a:t>
            </a:r>
          </a:p>
          <a:p>
            <a:pPr algn="just">
              <a:buNone/>
            </a:pPr>
            <a:r>
              <a:rPr lang="en-GB" sz="2000" b="1" dirty="0">
                <a:solidFill>
                  <a:schemeClr val="bg1"/>
                </a:solidFill>
              </a:rPr>
              <a:t>2. Mean Error (ME)</a:t>
            </a:r>
          </a:p>
          <a:p>
            <a:pPr lvl="1" algn="just">
              <a:buFont typeface="Arial" panose="020B0604020202020204" pitchFamily="34" charset="0"/>
              <a:buChar char="•"/>
            </a:pPr>
            <a:r>
              <a:rPr lang="el-GR" sz="2000" dirty="0">
                <a:solidFill>
                  <a:schemeClr val="bg1"/>
                </a:solidFill>
              </a:rPr>
              <a:t> </a:t>
            </a:r>
            <a:r>
              <a:rPr lang="en-GB" sz="2000" dirty="0">
                <a:solidFill>
                  <a:schemeClr val="bg1"/>
                </a:solidFill>
              </a:rPr>
              <a:t>Starts low at 1.28°C at midnight and increases steadily to a peak of 1.67°C at 8 AM.</a:t>
            </a:r>
          </a:p>
          <a:p>
            <a:pPr lvl="1" algn="just">
              <a:buFont typeface="Arial" panose="020B0604020202020204" pitchFamily="34" charset="0"/>
              <a:buChar char="•"/>
            </a:pPr>
            <a:r>
              <a:rPr lang="el-GR" sz="2000" dirty="0">
                <a:solidFill>
                  <a:schemeClr val="bg1"/>
                </a:solidFill>
              </a:rPr>
              <a:t> </a:t>
            </a:r>
            <a:r>
              <a:rPr lang="en-GB" sz="2000" dirty="0">
                <a:solidFill>
                  <a:schemeClr val="bg1"/>
                </a:solidFill>
              </a:rPr>
              <a:t>Gradually declines through the day, reaching a minimum of 0.88°C at 17:00.</a:t>
            </a:r>
          </a:p>
          <a:p>
            <a:pPr lvl="1" algn="just">
              <a:buFont typeface="Arial" panose="020B0604020202020204" pitchFamily="34" charset="0"/>
              <a:buChar char="•"/>
            </a:pPr>
            <a:r>
              <a:rPr lang="el-GR" sz="2000" dirty="0">
                <a:solidFill>
                  <a:schemeClr val="bg1"/>
                </a:solidFill>
              </a:rPr>
              <a:t> </a:t>
            </a:r>
            <a:r>
              <a:rPr lang="en-GB" sz="2000" dirty="0">
                <a:solidFill>
                  <a:schemeClr val="bg1"/>
                </a:solidFill>
              </a:rPr>
              <a:t>Rises again after 18:00, reaching 1.55°C by 23:00.</a:t>
            </a:r>
          </a:p>
          <a:p>
            <a:pPr algn="just">
              <a:buNone/>
            </a:pPr>
            <a:r>
              <a:rPr lang="en-GB" sz="2000" b="1" dirty="0">
                <a:solidFill>
                  <a:schemeClr val="bg1"/>
                </a:solidFill>
              </a:rPr>
              <a:t>3. Mean Squared Error (MSE)</a:t>
            </a:r>
          </a:p>
          <a:p>
            <a:pPr lvl="1" algn="just">
              <a:buFont typeface="Arial" panose="020B0604020202020204" pitchFamily="34" charset="0"/>
              <a:buChar char="•"/>
            </a:pPr>
            <a:r>
              <a:rPr lang="en-GB" sz="2000" dirty="0">
                <a:solidFill>
                  <a:schemeClr val="bg1"/>
                </a:solidFill>
              </a:rPr>
              <a:t> Starts at 3.95°C² at midnight and peaks sharply at 4.46°C² around 8 AM.</a:t>
            </a:r>
          </a:p>
          <a:p>
            <a:pPr lvl="1" algn="just">
              <a:buFont typeface="Arial" panose="020B0604020202020204" pitchFamily="34" charset="0"/>
              <a:buChar char="•"/>
            </a:pPr>
            <a:r>
              <a:rPr lang="en-GB" sz="2000" dirty="0">
                <a:solidFill>
                  <a:schemeClr val="bg1"/>
                </a:solidFill>
              </a:rPr>
              <a:t> Falls gradually, reaching the lowest point (2.73°C²) at 17:00 and increases again in the evening, ending at 3.78°C² by 23:00.</a:t>
            </a:r>
          </a:p>
        </p:txBody>
      </p:sp>
      <p:pic>
        <p:nvPicPr>
          <p:cNvPr id="4" name="Picture 3">
            <a:extLst>
              <a:ext uri="{FF2B5EF4-FFF2-40B4-BE49-F238E27FC236}">
                <a16:creationId xmlns:a16="http://schemas.microsoft.com/office/drawing/2014/main" id="{8FBEFC8A-026C-7944-944B-2AE3A85546E7}"/>
              </a:ext>
            </a:extLst>
          </p:cNvPr>
          <p:cNvPicPr>
            <a:picLocks noChangeAspect="1"/>
          </p:cNvPicPr>
          <p:nvPr/>
        </p:nvPicPr>
        <p:blipFill>
          <a:blip r:embed="rId2"/>
          <a:stretch>
            <a:fillRect/>
          </a:stretch>
        </p:blipFill>
        <p:spPr>
          <a:xfrm>
            <a:off x="2536375" y="112304"/>
            <a:ext cx="7187184" cy="3593592"/>
          </a:xfrm>
          <a:prstGeom prst="rect">
            <a:avLst/>
          </a:prstGeom>
        </p:spPr>
      </p:pic>
    </p:spTree>
    <p:extLst>
      <p:ext uri="{BB962C8B-B14F-4D97-AF65-F5344CB8AC3E}">
        <p14:creationId xmlns:p14="http://schemas.microsoft.com/office/powerpoint/2010/main" val="11645940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3974AC-8C45-F7AF-61AF-0AED96A5DE6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F7370DD-DD04-B951-873C-F3A7615CD547}"/>
              </a:ext>
            </a:extLst>
          </p:cNvPr>
          <p:cNvSpPr txBox="1"/>
          <p:nvPr/>
        </p:nvSpPr>
        <p:spPr>
          <a:xfrm>
            <a:off x="2007476" y="458956"/>
            <a:ext cx="8177048" cy="5940088"/>
          </a:xfrm>
          <a:prstGeom prst="rect">
            <a:avLst/>
          </a:prstGeom>
          <a:noFill/>
        </p:spPr>
        <p:txBody>
          <a:bodyPr wrap="square">
            <a:spAutoFit/>
          </a:bodyPr>
          <a:lstStyle/>
          <a:p>
            <a:pPr algn="just"/>
            <a:r>
              <a:rPr lang="en-GB" sz="2000" b="1" dirty="0">
                <a:solidFill>
                  <a:schemeClr val="bg1"/>
                </a:solidFill>
              </a:rPr>
              <a:t>Interpretation</a:t>
            </a:r>
          </a:p>
          <a:p>
            <a:pPr marL="342900" indent="-342900" algn="just">
              <a:buFont typeface="Arial" panose="020B0604020202020204" pitchFamily="34" charset="0"/>
              <a:buChar char="•"/>
            </a:pPr>
            <a:r>
              <a:rPr lang="en-GB" sz="2000" dirty="0">
                <a:solidFill>
                  <a:schemeClr val="bg1"/>
                </a:solidFill>
              </a:rPr>
              <a:t>The model performs worst in the early morning (6–9 AM) when both ME and MSE are highest. This may reflect challenges in capturing rapid temperature changes around sunrise.</a:t>
            </a:r>
          </a:p>
          <a:p>
            <a:pPr marL="342900" indent="-342900" algn="just">
              <a:buFont typeface="Arial" panose="020B0604020202020204" pitchFamily="34" charset="0"/>
              <a:buChar char="•"/>
            </a:pPr>
            <a:r>
              <a:rPr lang="en-GB" sz="2000" dirty="0">
                <a:solidFill>
                  <a:schemeClr val="bg1"/>
                </a:solidFill>
              </a:rPr>
              <a:t>Best performance occurs in the late afternoon (4–6 PM) when both ME and MSE reach their lowest values.</a:t>
            </a:r>
          </a:p>
          <a:p>
            <a:pPr marL="342900" indent="-342900" algn="just">
              <a:buFont typeface="Arial" panose="020B0604020202020204" pitchFamily="34" charset="0"/>
              <a:buChar char="•"/>
            </a:pPr>
            <a:r>
              <a:rPr lang="en-GB" sz="2000" dirty="0">
                <a:solidFill>
                  <a:schemeClr val="bg1"/>
                </a:solidFill>
              </a:rPr>
              <a:t>The U-shaped curve suggests a strong daily pattern in model accuracy, potentially tied to solar heating dynamics or daily temperature cycles.</a:t>
            </a:r>
          </a:p>
          <a:p>
            <a:pPr algn="just"/>
            <a:endParaRPr lang="en-GB" sz="2000" b="1" dirty="0">
              <a:solidFill>
                <a:schemeClr val="bg1"/>
              </a:solidFill>
            </a:endParaRPr>
          </a:p>
          <a:p>
            <a:pPr algn="just"/>
            <a:r>
              <a:rPr lang="en-GB" sz="2000" b="1" dirty="0">
                <a:solidFill>
                  <a:schemeClr val="bg1"/>
                </a:solidFill>
              </a:rPr>
              <a:t>Potential Recommendations</a:t>
            </a:r>
          </a:p>
          <a:p>
            <a:pPr marL="342900" indent="-342900" algn="just">
              <a:buFont typeface="Arial" panose="020B0604020202020204" pitchFamily="34" charset="0"/>
              <a:buChar char="•"/>
            </a:pPr>
            <a:r>
              <a:rPr lang="en-GB" sz="2000" dirty="0">
                <a:solidFill>
                  <a:schemeClr val="bg1"/>
                </a:solidFill>
              </a:rPr>
              <a:t>Investigation of why early morning predictions are poor. Possible causes include model lag, insufficient temporal features, or limitations in input data at night.</a:t>
            </a:r>
          </a:p>
          <a:p>
            <a:pPr marL="342900" indent="-342900" algn="just">
              <a:buFont typeface="Arial" panose="020B0604020202020204" pitchFamily="34" charset="0"/>
              <a:buChar char="•"/>
            </a:pPr>
            <a:r>
              <a:rPr lang="en-GB" sz="2000" dirty="0">
                <a:solidFill>
                  <a:schemeClr val="bg1"/>
                </a:solidFill>
              </a:rPr>
              <a:t>Consideration of hour-specific model tuning or correction factors, especially for hours with persistently high errors (e.g., 6–9 AM and 21–23 PM).Evaluation of sensor behaviour, input accuracy, or environmental changes that might impact prediction quality at different times.</a:t>
            </a:r>
          </a:p>
        </p:txBody>
      </p:sp>
    </p:spTree>
    <p:extLst>
      <p:ext uri="{BB962C8B-B14F-4D97-AF65-F5344CB8AC3E}">
        <p14:creationId xmlns:p14="http://schemas.microsoft.com/office/powerpoint/2010/main" val="837691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3B3F693-3211-3587-6D3B-EAF87185BC5E}"/>
              </a:ext>
            </a:extLst>
          </p:cNvPr>
          <p:cNvSpPr txBox="1"/>
          <p:nvPr/>
        </p:nvSpPr>
        <p:spPr>
          <a:xfrm>
            <a:off x="519545" y="374073"/>
            <a:ext cx="11152910" cy="461665"/>
          </a:xfrm>
          <a:prstGeom prst="rect">
            <a:avLst/>
          </a:prstGeom>
          <a:noFill/>
        </p:spPr>
        <p:txBody>
          <a:bodyPr wrap="square" rtlCol="0">
            <a:spAutoFit/>
          </a:bodyPr>
          <a:lstStyle/>
          <a:p>
            <a:r>
              <a:rPr lang="en-GB" sz="2400" b="1" dirty="0">
                <a:solidFill>
                  <a:schemeClr val="bg1"/>
                </a:solidFill>
              </a:rPr>
              <a:t>Extreme Events Analysis and Model Evaluation</a:t>
            </a:r>
          </a:p>
        </p:txBody>
      </p:sp>
      <p:sp>
        <p:nvSpPr>
          <p:cNvPr id="6" name="TextBox 5">
            <a:extLst>
              <a:ext uri="{FF2B5EF4-FFF2-40B4-BE49-F238E27FC236}">
                <a16:creationId xmlns:a16="http://schemas.microsoft.com/office/drawing/2014/main" id="{B0D88CF9-13FB-C9C5-83D9-5387E8F94F0F}"/>
              </a:ext>
            </a:extLst>
          </p:cNvPr>
          <p:cNvSpPr txBox="1"/>
          <p:nvPr/>
        </p:nvSpPr>
        <p:spPr>
          <a:xfrm>
            <a:off x="519545" y="1030970"/>
            <a:ext cx="11062855" cy="3170099"/>
          </a:xfrm>
          <a:prstGeom prst="rect">
            <a:avLst/>
          </a:prstGeom>
          <a:noFill/>
        </p:spPr>
        <p:txBody>
          <a:bodyPr wrap="square">
            <a:spAutoFit/>
          </a:bodyPr>
          <a:lstStyle/>
          <a:p>
            <a:pPr algn="just"/>
            <a:r>
              <a:rPr lang="en-GB" sz="2000" dirty="0">
                <a:solidFill>
                  <a:schemeClr val="bg1"/>
                </a:solidFill>
              </a:rPr>
              <a:t>As a final step, we compute the 95th percentile of the observed temperature measurements in order to define the threshold for identifying "warm days." Using this threshold, we construct a contingency table comparing the observed and modelled data, allowing us to evaluate the model's performance in capturing extreme events. From the contingency table, we calculate key verification metrics: the Probability of Detection (POD), which reflects how well the model identifies actual warm days; the False Alarm Ratio (FAR), indicating the proportion of predicted warm days that did not occur; and the Critical Success Index (CSI), providing an overall measure of forecast accuracy for these events. We then interpret these metrics to assess the model’s effectiveness. Finally, we visualize the relationship between observed and modelled values with a scatter plot, where the computed threshold is clearly marked to highlight the separation between regular and warm days.</a:t>
            </a:r>
          </a:p>
        </p:txBody>
      </p:sp>
      <p:pic>
        <p:nvPicPr>
          <p:cNvPr id="9" name="Picture 8">
            <a:extLst>
              <a:ext uri="{FF2B5EF4-FFF2-40B4-BE49-F238E27FC236}">
                <a16:creationId xmlns:a16="http://schemas.microsoft.com/office/drawing/2014/main" id="{A37B8E0C-C181-0FE9-9CCA-286B1DB1247E}"/>
              </a:ext>
            </a:extLst>
          </p:cNvPr>
          <p:cNvPicPr>
            <a:picLocks noChangeAspect="1"/>
          </p:cNvPicPr>
          <p:nvPr/>
        </p:nvPicPr>
        <p:blipFill>
          <a:blip r:embed="rId2"/>
          <a:stretch>
            <a:fillRect/>
          </a:stretch>
        </p:blipFill>
        <p:spPr>
          <a:xfrm>
            <a:off x="3797995" y="4483398"/>
            <a:ext cx="4505954" cy="2000529"/>
          </a:xfrm>
          <a:prstGeom prst="rect">
            <a:avLst/>
          </a:prstGeom>
        </p:spPr>
      </p:pic>
    </p:spTree>
    <p:extLst>
      <p:ext uri="{BB962C8B-B14F-4D97-AF65-F5344CB8AC3E}">
        <p14:creationId xmlns:p14="http://schemas.microsoft.com/office/powerpoint/2010/main" val="4018775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59C6F58-C18A-D1DC-0682-790E290967F2}"/>
              </a:ext>
            </a:extLst>
          </p:cNvPr>
          <p:cNvSpPr>
            <a:spLocks noChangeArrowheads="1"/>
          </p:cNvSpPr>
          <p:nvPr/>
        </p:nvSpPr>
        <p:spPr bwMode="auto">
          <a:xfrm>
            <a:off x="94593" y="0"/>
            <a:ext cx="11708524"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bg1"/>
                </a:solidFill>
                <a:effectLst/>
                <a:latin typeface="Arial" panose="020B0604020202020204" pitchFamily="34" charset="0"/>
              </a:rPr>
              <a:t>The contingency table summarizes the comparison between model forecasts and actual observations of warm days.</a:t>
            </a:r>
            <a:endParaRPr kumimoji="0" lang="el-GR" altLang="en-US" sz="2000" b="0" i="0" u="none" strike="noStrike" cap="none" normalizeH="0" baseline="0" dirty="0">
              <a:ln>
                <a:noFill/>
              </a:ln>
              <a:solidFill>
                <a:schemeClr val="bg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 Hits (Forecast Yes, Observed Yes)</a:t>
            </a:r>
            <a:r>
              <a:rPr kumimoji="0" lang="en-US" altLang="en-US" sz="2000" b="0" i="0" u="none" strike="noStrike" cap="none" normalizeH="0" baseline="0" dirty="0">
                <a:ln>
                  <a:noFill/>
                </a:ln>
                <a:solidFill>
                  <a:schemeClr val="bg1"/>
                </a:solidFill>
                <a:effectLst/>
                <a:latin typeface="Arial" panose="020B0604020202020204" pitchFamily="34" charset="0"/>
              </a:rPr>
              <a:t>: 383 cases, these are the correctly predicted warm days.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 False Alarms (Forecast Yes, Observed No)</a:t>
            </a:r>
            <a:r>
              <a:rPr kumimoji="0" lang="en-US" altLang="en-US" sz="2000" b="0" i="0" u="none" strike="noStrike" cap="none" normalizeH="0" baseline="0" dirty="0">
                <a:ln>
                  <a:noFill/>
                </a:ln>
                <a:solidFill>
                  <a:schemeClr val="bg1"/>
                </a:solidFill>
                <a:effectLst/>
                <a:latin typeface="Arial" panose="020B0604020202020204" pitchFamily="34" charset="0"/>
              </a:rPr>
              <a:t>: 196 cases, where the model predicted a warm day, but none occurred.</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 Misses (Forecast No, Observed Yes)</a:t>
            </a:r>
            <a:r>
              <a:rPr kumimoji="0" lang="en-US" altLang="en-US" sz="2000" b="0" i="0" u="none" strike="noStrike" cap="none" normalizeH="0" baseline="0" dirty="0">
                <a:ln>
                  <a:noFill/>
                </a:ln>
                <a:solidFill>
                  <a:schemeClr val="bg1"/>
                </a:solidFill>
                <a:effectLst/>
                <a:latin typeface="Arial" panose="020B0604020202020204" pitchFamily="34" charset="0"/>
              </a:rPr>
              <a:t>: 28 case, </a:t>
            </a:r>
            <a:r>
              <a:rPr lang="en-US" altLang="en-US" sz="2000" dirty="0">
                <a:solidFill>
                  <a:schemeClr val="bg1"/>
                </a:solidFill>
                <a:latin typeface="Arial" panose="020B0604020202020204" pitchFamily="34" charset="0"/>
              </a:rPr>
              <a:t>w</a:t>
            </a:r>
            <a:r>
              <a:rPr kumimoji="0" lang="en-US" altLang="en-US" sz="2000" b="0" i="0" u="none" strike="noStrike" cap="none" normalizeH="0" baseline="0" dirty="0">
                <a:ln>
                  <a:noFill/>
                </a:ln>
                <a:solidFill>
                  <a:schemeClr val="bg1"/>
                </a:solidFill>
                <a:effectLst/>
                <a:latin typeface="Arial" panose="020B0604020202020204" pitchFamily="34" charset="0"/>
              </a:rPr>
              <a:t>arm days that occurred but were not forecasted.</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Arial" panose="020B0604020202020204" pitchFamily="34" charset="0"/>
              </a:rPr>
              <a:t> Correct Rejections (Forecast No, Observed No)</a:t>
            </a:r>
            <a:r>
              <a:rPr kumimoji="0" lang="en-US" altLang="en-US" sz="2000" b="0" i="0" u="none" strike="noStrike" cap="none" normalizeH="0" baseline="0" dirty="0">
                <a:ln>
                  <a:noFill/>
                </a:ln>
                <a:solidFill>
                  <a:schemeClr val="bg1"/>
                </a:solidFill>
                <a:effectLst/>
                <a:latin typeface="Arial" panose="020B0604020202020204" pitchFamily="34" charset="0"/>
              </a:rPr>
              <a:t>: 7601 cases, non-warm days correctly identified by the model.</a:t>
            </a:r>
            <a:endParaRPr kumimoji="0" lang="el-GR" altLang="en-US" sz="2000" b="0" i="0" u="none" strike="noStrike" cap="none" normalizeH="0" baseline="0" dirty="0">
              <a:ln>
                <a:noFill/>
              </a:ln>
              <a:solidFill>
                <a:schemeClr val="bg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bg1"/>
              </a:solidFill>
              <a:effectLst/>
              <a:latin typeface="Arial" panose="020B0604020202020204" pitchFamily="34" charset="0"/>
            </a:endParaRP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bg1"/>
                </a:solidFill>
                <a:effectLst/>
                <a:latin typeface="Arial" panose="020B0604020202020204" pitchFamily="34" charset="0"/>
              </a:rPr>
              <a:t> The table shows that most cases (7601) are correctly forecasted as non-events, while warm events are also captured with relatively few misses.</a:t>
            </a:r>
          </a:p>
          <a:p>
            <a:pPr marL="342900" marR="0" lvl="0" indent="-342900" algn="just"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bg1"/>
                </a:solidFill>
                <a:effectLst/>
                <a:latin typeface="Arial" panose="020B0604020202020204" pitchFamily="34" charset="0"/>
              </a:rPr>
              <a:t> The number of false alarms (196) is notable but not excessive, suggesting a cautious bias toward capturing potential warm days.</a:t>
            </a:r>
          </a:p>
        </p:txBody>
      </p:sp>
      <p:graphicFrame>
        <p:nvGraphicFramePr>
          <p:cNvPr id="3" name="Table 2">
            <a:extLst>
              <a:ext uri="{FF2B5EF4-FFF2-40B4-BE49-F238E27FC236}">
                <a16:creationId xmlns:a16="http://schemas.microsoft.com/office/drawing/2014/main" id="{4474F064-E521-D841-CF81-7D4D37BD264F}"/>
              </a:ext>
            </a:extLst>
          </p:cNvPr>
          <p:cNvGraphicFramePr>
            <a:graphicFrameLocks noGrp="1"/>
          </p:cNvGraphicFramePr>
          <p:nvPr>
            <p:extLst>
              <p:ext uri="{D42A27DB-BD31-4B8C-83A1-F6EECF244321}">
                <p14:modId xmlns:p14="http://schemas.microsoft.com/office/powerpoint/2010/main" val="25353561"/>
              </p:ext>
            </p:extLst>
          </p:nvPr>
        </p:nvGraphicFramePr>
        <p:xfrm>
          <a:off x="2276579" y="4489935"/>
          <a:ext cx="7638842" cy="2103120"/>
        </p:xfrm>
        <a:graphic>
          <a:graphicData uri="http://schemas.openxmlformats.org/drawingml/2006/table">
            <a:tbl>
              <a:tblPr firstRow="1" bandRow="1">
                <a:tableStyleId>{5C22544A-7EE6-4342-B048-85BDC9FD1C3A}</a:tableStyleId>
              </a:tblPr>
              <a:tblGrid>
                <a:gridCol w="1582778">
                  <a:extLst>
                    <a:ext uri="{9D8B030D-6E8A-4147-A177-3AD203B41FA5}">
                      <a16:colId xmlns:a16="http://schemas.microsoft.com/office/drawing/2014/main" val="3750362372"/>
                    </a:ext>
                  </a:extLst>
                </a:gridCol>
                <a:gridCol w="2018688">
                  <a:extLst>
                    <a:ext uri="{9D8B030D-6E8A-4147-A177-3AD203B41FA5}">
                      <a16:colId xmlns:a16="http://schemas.microsoft.com/office/drawing/2014/main" val="59394349"/>
                    </a:ext>
                  </a:extLst>
                </a:gridCol>
                <a:gridCol w="2018688">
                  <a:extLst>
                    <a:ext uri="{9D8B030D-6E8A-4147-A177-3AD203B41FA5}">
                      <a16:colId xmlns:a16="http://schemas.microsoft.com/office/drawing/2014/main" val="4139933489"/>
                    </a:ext>
                  </a:extLst>
                </a:gridCol>
                <a:gridCol w="2018688">
                  <a:extLst>
                    <a:ext uri="{9D8B030D-6E8A-4147-A177-3AD203B41FA5}">
                      <a16:colId xmlns:a16="http://schemas.microsoft.com/office/drawing/2014/main" val="3187496487"/>
                    </a:ext>
                  </a:extLst>
                </a:gridCol>
              </a:tblGrid>
              <a:tr h="583872">
                <a:tc>
                  <a:txBody>
                    <a:bodyPr/>
                    <a:lstStyle/>
                    <a:p>
                      <a:r>
                        <a:rPr lang="en-GB" dirty="0"/>
                        <a:t>EVENT</a:t>
                      </a:r>
                    </a:p>
                    <a:p>
                      <a:r>
                        <a:rPr lang="en-GB" dirty="0"/>
                        <a:t>FORECAST</a:t>
                      </a:r>
                    </a:p>
                  </a:txBody>
                  <a:tcPr/>
                </a:tc>
                <a:tc>
                  <a:txBody>
                    <a:bodyPr/>
                    <a:lstStyle/>
                    <a:p>
                      <a:endParaRPr lang="en-GB" dirty="0"/>
                    </a:p>
                    <a:p>
                      <a:r>
                        <a:rPr lang="en-GB" dirty="0"/>
                        <a:t>EVENT</a:t>
                      </a:r>
                    </a:p>
                  </a:txBody>
                  <a:tcPr/>
                </a:tc>
                <a:tc>
                  <a:txBody>
                    <a:bodyPr/>
                    <a:lstStyle/>
                    <a:p>
                      <a:endParaRPr lang="en-GB" dirty="0"/>
                    </a:p>
                    <a:p>
                      <a:r>
                        <a:rPr lang="en-GB" dirty="0"/>
                        <a:t>OBSERVED</a:t>
                      </a:r>
                    </a:p>
                  </a:txBody>
                  <a:tcPr/>
                </a:tc>
                <a:tc>
                  <a:txBody>
                    <a:bodyPr/>
                    <a:lstStyle/>
                    <a:p>
                      <a:endParaRPr lang="en-GB" dirty="0"/>
                    </a:p>
                  </a:txBody>
                  <a:tcPr/>
                </a:tc>
                <a:extLst>
                  <a:ext uri="{0D108BD9-81ED-4DB2-BD59-A6C34878D82A}">
                    <a16:rowId xmlns:a16="http://schemas.microsoft.com/office/drawing/2014/main" val="1438067383"/>
                  </a:ext>
                </a:extLst>
              </a:tr>
              <a:tr h="338275">
                <a:tc>
                  <a:txBody>
                    <a:bodyPr/>
                    <a:lstStyle/>
                    <a:p>
                      <a:endParaRPr lang="en-GB" dirty="0"/>
                    </a:p>
                  </a:txBody>
                  <a:tcPr/>
                </a:tc>
                <a:tc>
                  <a:txBody>
                    <a:bodyPr/>
                    <a:lstStyle/>
                    <a:p>
                      <a:r>
                        <a:rPr lang="en-GB" dirty="0"/>
                        <a:t>Yes</a:t>
                      </a:r>
                    </a:p>
                  </a:txBody>
                  <a:tcPr/>
                </a:tc>
                <a:tc>
                  <a:txBody>
                    <a:bodyPr/>
                    <a:lstStyle/>
                    <a:p>
                      <a:r>
                        <a:rPr lang="en-GB" dirty="0"/>
                        <a:t>No</a:t>
                      </a:r>
                    </a:p>
                  </a:txBody>
                  <a:tcPr/>
                </a:tc>
                <a:tc>
                  <a:txBody>
                    <a:bodyPr/>
                    <a:lstStyle/>
                    <a:p>
                      <a:r>
                        <a:rPr lang="en-GB" dirty="0"/>
                        <a:t>Marginal Total</a:t>
                      </a:r>
                    </a:p>
                  </a:txBody>
                  <a:tcPr/>
                </a:tc>
                <a:extLst>
                  <a:ext uri="{0D108BD9-81ED-4DB2-BD59-A6C34878D82A}">
                    <a16:rowId xmlns:a16="http://schemas.microsoft.com/office/drawing/2014/main" val="1005908823"/>
                  </a:ext>
                </a:extLst>
              </a:tr>
              <a:tr h="338275">
                <a:tc>
                  <a:txBody>
                    <a:bodyPr/>
                    <a:lstStyle/>
                    <a:p>
                      <a:r>
                        <a:rPr lang="en-GB" dirty="0"/>
                        <a:t>Yes</a:t>
                      </a:r>
                    </a:p>
                  </a:txBody>
                  <a:tcPr/>
                </a:tc>
                <a:tc>
                  <a:txBody>
                    <a:bodyPr/>
                    <a:lstStyle/>
                    <a:p>
                      <a:r>
                        <a:rPr lang="en-GB" dirty="0"/>
                        <a:t>383</a:t>
                      </a:r>
                    </a:p>
                  </a:txBody>
                  <a:tcPr/>
                </a:tc>
                <a:tc>
                  <a:txBody>
                    <a:bodyPr/>
                    <a:lstStyle/>
                    <a:p>
                      <a:r>
                        <a:rPr lang="en-GB" dirty="0"/>
                        <a:t>196</a:t>
                      </a:r>
                    </a:p>
                  </a:txBody>
                  <a:tcPr/>
                </a:tc>
                <a:tc>
                  <a:txBody>
                    <a:bodyPr/>
                    <a:lstStyle/>
                    <a:p>
                      <a:r>
                        <a:rPr lang="en-GB" dirty="0"/>
                        <a:t>579</a:t>
                      </a:r>
                    </a:p>
                  </a:txBody>
                  <a:tcPr/>
                </a:tc>
                <a:extLst>
                  <a:ext uri="{0D108BD9-81ED-4DB2-BD59-A6C34878D82A}">
                    <a16:rowId xmlns:a16="http://schemas.microsoft.com/office/drawing/2014/main" val="2179149050"/>
                  </a:ext>
                </a:extLst>
              </a:tr>
              <a:tr h="338275">
                <a:tc>
                  <a:txBody>
                    <a:bodyPr/>
                    <a:lstStyle/>
                    <a:p>
                      <a:r>
                        <a:rPr lang="en-GB" dirty="0"/>
                        <a:t>No</a:t>
                      </a:r>
                    </a:p>
                  </a:txBody>
                  <a:tcPr/>
                </a:tc>
                <a:tc>
                  <a:txBody>
                    <a:bodyPr/>
                    <a:lstStyle/>
                    <a:p>
                      <a:r>
                        <a:rPr lang="en-GB" dirty="0"/>
                        <a:t>28</a:t>
                      </a:r>
                    </a:p>
                  </a:txBody>
                  <a:tcPr/>
                </a:tc>
                <a:tc>
                  <a:txBody>
                    <a:bodyPr/>
                    <a:lstStyle/>
                    <a:p>
                      <a:r>
                        <a:rPr lang="en-GB" dirty="0"/>
                        <a:t>7601</a:t>
                      </a:r>
                    </a:p>
                  </a:txBody>
                  <a:tcPr/>
                </a:tc>
                <a:tc>
                  <a:txBody>
                    <a:bodyPr/>
                    <a:lstStyle/>
                    <a:p>
                      <a:r>
                        <a:rPr lang="en-GB" dirty="0"/>
                        <a:t>7629</a:t>
                      </a:r>
                    </a:p>
                  </a:txBody>
                  <a:tcPr/>
                </a:tc>
                <a:extLst>
                  <a:ext uri="{0D108BD9-81ED-4DB2-BD59-A6C34878D82A}">
                    <a16:rowId xmlns:a16="http://schemas.microsoft.com/office/drawing/2014/main" val="2156235508"/>
                  </a:ext>
                </a:extLst>
              </a:tr>
              <a:tr h="338275">
                <a:tc>
                  <a:txBody>
                    <a:bodyPr/>
                    <a:lstStyle/>
                    <a:p>
                      <a:r>
                        <a:rPr lang="en-GB" dirty="0"/>
                        <a:t>Marginal Total</a:t>
                      </a:r>
                    </a:p>
                  </a:txBody>
                  <a:tcPr/>
                </a:tc>
                <a:tc>
                  <a:txBody>
                    <a:bodyPr/>
                    <a:lstStyle/>
                    <a:p>
                      <a:r>
                        <a:rPr lang="en-GB" dirty="0"/>
                        <a:t>411</a:t>
                      </a:r>
                    </a:p>
                  </a:txBody>
                  <a:tcPr/>
                </a:tc>
                <a:tc>
                  <a:txBody>
                    <a:bodyPr/>
                    <a:lstStyle/>
                    <a:p>
                      <a:r>
                        <a:rPr lang="en-GB" dirty="0"/>
                        <a:t>7797</a:t>
                      </a:r>
                    </a:p>
                  </a:txBody>
                  <a:tcPr/>
                </a:tc>
                <a:tc>
                  <a:txBody>
                    <a:bodyPr/>
                    <a:lstStyle/>
                    <a:p>
                      <a:r>
                        <a:rPr lang="en-GB" dirty="0"/>
                        <a:t>8208</a:t>
                      </a:r>
                    </a:p>
                  </a:txBody>
                  <a:tcPr/>
                </a:tc>
                <a:extLst>
                  <a:ext uri="{0D108BD9-81ED-4DB2-BD59-A6C34878D82A}">
                    <a16:rowId xmlns:a16="http://schemas.microsoft.com/office/drawing/2014/main" val="2549535667"/>
                  </a:ext>
                </a:extLst>
              </a:tr>
            </a:tbl>
          </a:graphicData>
        </a:graphic>
      </p:graphicFrame>
    </p:spTree>
    <p:extLst>
      <p:ext uri="{BB962C8B-B14F-4D97-AF65-F5344CB8AC3E}">
        <p14:creationId xmlns:p14="http://schemas.microsoft.com/office/powerpoint/2010/main" val="2897022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math equation with numbers and a green box&#10;&#10;AI-generated content may be incorrect.">
            <a:extLst>
              <a:ext uri="{FF2B5EF4-FFF2-40B4-BE49-F238E27FC236}">
                <a16:creationId xmlns:a16="http://schemas.microsoft.com/office/drawing/2014/main" id="{456768D8-D09F-01E3-871C-550764FC87BD}"/>
              </a:ext>
            </a:extLst>
          </p:cNvPr>
          <p:cNvPicPr>
            <a:picLocks noChangeAspect="1"/>
          </p:cNvPicPr>
          <p:nvPr/>
        </p:nvPicPr>
        <p:blipFill>
          <a:blip r:embed="rId2"/>
          <a:stretch>
            <a:fillRect/>
          </a:stretch>
        </p:blipFill>
        <p:spPr>
          <a:xfrm>
            <a:off x="484632" y="2151204"/>
            <a:ext cx="3517119" cy="2549445"/>
          </a:xfrm>
          <a:prstGeom prst="rect">
            <a:avLst/>
          </a:prstGeom>
        </p:spPr>
      </p:pic>
      <p:cxnSp>
        <p:nvCxnSpPr>
          <p:cNvPr id="12" name="Straight Connector 11">
            <a:extLst>
              <a:ext uri="{FF2B5EF4-FFF2-40B4-BE49-F238E27FC236}">
                <a16:creationId xmlns:a16="http://schemas.microsoft.com/office/drawing/2014/main" id="{DCD67800-37AC-4E14-89B0-F79DCB3FB8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16560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3" name="Picture 2" descr="A math equation on a white background&#10;&#10;AI-generated content may be incorrect.">
            <a:extLst>
              <a:ext uri="{FF2B5EF4-FFF2-40B4-BE49-F238E27FC236}">
                <a16:creationId xmlns:a16="http://schemas.microsoft.com/office/drawing/2014/main" id="{67FFE66D-D66C-5FBA-DE67-B31D40DA9BD0}"/>
              </a:ext>
            </a:extLst>
          </p:cNvPr>
          <p:cNvPicPr>
            <a:picLocks noChangeAspect="1"/>
          </p:cNvPicPr>
          <p:nvPr/>
        </p:nvPicPr>
        <p:blipFill>
          <a:blip r:embed="rId3"/>
          <a:stretch>
            <a:fillRect/>
          </a:stretch>
        </p:blipFill>
        <p:spPr>
          <a:xfrm>
            <a:off x="4310676" y="2266334"/>
            <a:ext cx="3537345" cy="2319186"/>
          </a:xfrm>
          <a:prstGeom prst="rect">
            <a:avLst/>
          </a:prstGeom>
        </p:spPr>
      </p:pic>
      <p:cxnSp>
        <p:nvCxnSpPr>
          <p:cNvPr id="14" name="Straight Connector 13">
            <a:extLst>
              <a:ext uri="{FF2B5EF4-FFF2-40B4-BE49-F238E27FC236}">
                <a16:creationId xmlns:a16="http://schemas.microsoft.com/office/drawing/2014/main" id="{20F1788F-A5AE-4188-8274-F7F2E3833E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995920" y="1573887"/>
            <a:ext cx="0" cy="3710227"/>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7" name="Picture 6" descr="A screenshot of a math test&#10;&#10;AI-generated content may be incorrect.">
            <a:extLst>
              <a:ext uri="{FF2B5EF4-FFF2-40B4-BE49-F238E27FC236}">
                <a16:creationId xmlns:a16="http://schemas.microsoft.com/office/drawing/2014/main" id="{F5299DDB-2B39-D0A5-B717-4A70297D0412}"/>
              </a:ext>
            </a:extLst>
          </p:cNvPr>
          <p:cNvPicPr>
            <a:picLocks noChangeAspect="1"/>
          </p:cNvPicPr>
          <p:nvPr/>
        </p:nvPicPr>
        <p:blipFill>
          <a:blip r:embed="rId4"/>
          <a:stretch>
            <a:fillRect/>
          </a:stretch>
        </p:blipFill>
        <p:spPr>
          <a:xfrm>
            <a:off x="8162336" y="2237818"/>
            <a:ext cx="3517120" cy="2376219"/>
          </a:xfrm>
          <a:prstGeom prst="rect">
            <a:avLst/>
          </a:prstGeom>
        </p:spPr>
      </p:pic>
    </p:spTree>
    <p:extLst>
      <p:ext uri="{BB962C8B-B14F-4D97-AF65-F5344CB8AC3E}">
        <p14:creationId xmlns:p14="http://schemas.microsoft.com/office/powerpoint/2010/main" val="33900192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42A5E77-60C3-9DF8-F7D1-6498AC473CEB}"/>
              </a:ext>
            </a:extLst>
          </p:cNvPr>
          <p:cNvSpPr txBox="1"/>
          <p:nvPr/>
        </p:nvSpPr>
        <p:spPr>
          <a:xfrm>
            <a:off x="519545" y="920099"/>
            <a:ext cx="7016372" cy="5632311"/>
          </a:xfrm>
          <a:prstGeom prst="rect">
            <a:avLst/>
          </a:prstGeom>
          <a:noFill/>
        </p:spPr>
        <p:txBody>
          <a:bodyPr wrap="square">
            <a:spAutoFit/>
          </a:bodyPr>
          <a:lstStyle/>
          <a:p>
            <a:pPr algn="just"/>
            <a:r>
              <a:rPr lang="en-GB" sz="2000" dirty="0">
                <a:solidFill>
                  <a:schemeClr val="bg1"/>
                </a:solidFill>
              </a:rPr>
              <a:t>Based on the contingency table analysis for warm day prediction, the model demonstrates strong performance in detecting actual warm events. The </a:t>
            </a:r>
            <a:r>
              <a:rPr lang="en-GB" sz="2000" b="1" dirty="0">
                <a:solidFill>
                  <a:schemeClr val="bg1"/>
                </a:solidFill>
              </a:rPr>
              <a:t>Probability of Detection (POD)</a:t>
            </a:r>
            <a:r>
              <a:rPr lang="en-GB" sz="2000" dirty="0">
                <a:solidFill>
                  <a:schemeClr val="bg1"/>
                </a:solidFill>
              </a:rPr>
              <a:t> is </a:t>
            </a:r>
            <a:r>
              <a:rPr lang="en-GB" sz="2000" b="1" dirty="0">
                <a:solidFill>
                  <a:schemeClr val="bg1"/>
                </a:solidFill>
              </a:rPr>
              <a:t>0.93</a:t>
            </a:r>
            <a:r>
              <a:rPr lang="en-GB" sz="2000" dirty="0">
                <a:solidFill>
                  <a:schemeClr val="bg1"/>
                </a:solidFill>
              </a:rPr>
              <a:t>, indicating that 93% of observed warm days were correctly identified by the model. This reflects a high sensitivity and suggests the model is effective at capturing true positives. However, the </a:t>
            </a:r>
            <a:r>
              <a:rPr lang="en-GB" sz="2000" b="1" dirty="0">
                <a:solidFill>
                  <a:schemeClr val="bg1"/>
                </a:solidFill>
              </a:rPr>
              <a:t>False Alarm Ratio (FAR)</a:t>
            </a:r>
            <a:r>
              <a:rPr lang="en-GB" sz="2000" dirty="0">
                <a:solidFill>
                  <a:schemeClr val="bg1"/>
                </a:solidFill>
              </a:rPr>
              <a:t> is </a:t>
            </a:r>
            <a:r>
              <a:rPr lang="en-GB" sz="2000" b="1" dirty="0">
                <a:solidFill>
                  <a:schemeClr val="bg1"/>
                </a:solidFill>
              </a:rPr>
              <a:t>0.34</a:t>
            </a:r>
            <a:r>
              <a:rPr lang="en-GB" sz="2000" dirty="0">
                <a:solidFill>
                  <a:schemeClr val="bg1"/>
                </a:solidFill>
              </a:rPr>
              <a:t>, meaning that 34% of predicted warm days did not actually occur. While this indicates some tendency toward over</a:t>
            </a:r>
            <a:r>
              <a:rPr lang="el-GR" sz="2000" dirty="0">
                <a:solidFill>
                  <a:schemeClr val="bg1"/>
                </a:solidFill>
              </a:rPr>
              <a:t> </a:t>
            </a:r>
            <a:r>
              <a:rPr lang="en-GB" sz="2000" dirty="0">
                <a:solidFill>
                  <a:schemeClr val="bg1"/>
                </a:solidFill>
              </a:rPr>
              <a:t>forecasting, it is not unusually high for extreme event prediction, where prioritizing detection is often preferred. The overall performance is summarized by the </a:t>
            </a:r>
            <a:r>
              <a:rPr lang="en-GB" sz="2000" b="1" dirty="0">
                <a:solidFill>
                  <a:schemeClr val="bg1"/>
                </a:solidFill>
              </a:rPr>
              <a:t>Critical Success Index (CSI)</a:t>
            </a:r>
            <a:r>
              <a:rPr lang="en-GB" sz="2000" dirty="0">
                <a:solidFill>
                  <a:schemeClr val="bg1"/>
                </a:solidFill>
              </a:rPr>
              <a:t>, which stands at </a:t>
            </a:r>
            <a:r>
              <a:rPr lang="en-GB" sz="2000" b="1" dirty="0">
                <a:solidFill>
                  <a:schemeClr val="bg1"/>
                </a:solidFill>
              </a:rPr>
              <a:t>0.63</a:t>
            </a:r>
            <a:r>
              <a:rPr lang="en-GB" sz="2000" dirty="0">
                <a:solidFill>
                  <a:schemeClr val="bg1"/>
                </a:solidFill>
              </a:rPr>
              <a:t>. This value shows a good balance between hits, false alarms, and misses, and is a strong indicator of model skill, especially considering the typically low frequency of warm events. These metrics collectively suggest that the model performs well, with a trade-off between high detection capability and a moderate level of false alarms.</a:t>
            </a:r>
          </a:p>
        </p:txBody>
      </p:sp>
      <p:sp>
        <p:nvSpPr>
          <p:cNvPr id="5" name="TextBox 4">
            <a:extLst>
              <a:ext uri="{FF2B5EF4-FFF2-40B4-BE49-F238E27FC236}">
                <a16:creationId xmlns:a16="http://schemas.microsoft.com/office/drawing/2014/main" id="{B21757D2-9438-6E78-B8A8-4845FD9152C7}"/>
              </a:ext>
            </a:extLst>
          </p:cNvPr>
          <p:cNvSpPr txBox="1"/>
          <p:nvPr/>
        </p:nvSpPr>
        <p:spPr>
          <a:xfrm>
            <a:off x="519545" y="374073"/>
            <a:ext cx="11152910" cy="461665"/>
          </a:xfrm>
          <a:prstGeom prst="rect">
            <a:avLst/>
          </a:prstGeom>
          <a:noFill/>
        </p:spPr>
        <p:txBody>
          <a:bodyPr wrap="square" rtlCol="0">
            <a:spAutoFit/>
          </a:bodyPr>
          <a:lstStyle/>
          <a:p>
            <a:r>
              <a:rPr lang="en-GB" sz="2400" b="1" dirty="0">
                <a:solidFill>
                  <a:schemeClr val="bg1"/>
                </a:solidFill>
              </a:rPr>
              <a:t>Key Verification Metrics</a:t>
            </a:r>
          </a:p>
        </p:txBody>
      </p:sp>
      <p:graphicFrame>
        <p:nvGraphicFramePr>
          <p:cNvPr id="6" name="Table 5">
            <a:extLst>
              <a:ext uri="{FF2B5EF4-FFF2-40B4-BE49-F238E27FC236}">
                <a16:creationId xmlns:a16="http://schemas.microsoft.com/office/drawing/2014/main" id="{94A4712C-AC07-C3E7-2425-A28195C1BB61}"/>
              </a:ext>
            </a:extLst>
          </p:cNvPr>
          <p:cNvGraphicFramePr>
            <a:graphicFrameLocks noGrp="1"/>
          </p:cNvGraphicFramePr>
          <p:nvPr>
            <p:extLst>
              <p:ext uri="{D42A27DB-BD31-4B8C-83A1-F6EECF244321}">
                <p14:modId xmlns:p14="http://schemas.microsoft.com/office/powerpoint/2010/main" val="2068377094"/>
              </p:ext>
            </p:extLst>
          </p:nvPr>
        </p:nvGraphicFramePr>
        <p:xfrm>
          <a:off x="8124496" y="2396358"/>
          <a:ext cx="3023477" cy="2296568"/>
        </p:xfrm>
        <a:graphic>
          <a:graphicData uri="http://schemas.openxmlformats.org/drawingml/2006/table">
            <a:tbl>
              <a:tblPr firstRow="1" bandRow="1">
                <a:tableStyleId>{5C22544A-7EE6-4342-B048-85BDC9FD1C3A}</a:tableStyleId>
              </a:tblPr>
              <a:tblGrid>
                <a:gridCol w="1482221">
                  <a:extLst>
                    <a:ext uri="{9D8B030D-6E8A-4147-A177-3AD203B41FA5}">
                      <a16:colId xmlns:a16="http://schemas.microsoft.com/office/drawing/2014/main" val="2560795630"/>
                    </a:ext>
                  </a:extLst>
                </a:gridCol>
                <a:gridCol w="1541256">
                  <a:extLst>
                    <a:ext uri="{9D8B030D-6E8A-4147-A177-3AD203B41FA5}">
                      <a16:colId xmlns:a16="http://schemas.microsoft.com/office/drawing/2014/main" val="2396012283"/>
                    </a:ext>
                  </a:extLst>
                </a:gridCol>
              </a:tblGrid>
              <a:tr h="574142">
                <a:tc>
                  <a:txBody>
                    <a:bodyPr/>
                    <a:lstStyle/>
                    <a:p>
                      <a:r>
                        <a:rPr lang="en-GB" dirty="0"/>
                        <a:t>Metric</a:t>
                      </a:r>
                    </a:p>
                  </a:txBody>
                  <a:tcPr/>
                </a:tc>
                <a:tc>
                  <a:txBody>
                    <a:bodyPr/>
                    <a:lstStyle/>
                    <a:p>
                      <a:r>
                        <a:rPr lang="en-GB" dirty="0"/>
                        <a:t>Value</a:t>
                      </a:r>
                    </a:p>
                  </a:txBody>
                  <a:tcPr/>
                </a:tc>
                <a:extLst>
                  <a:ext uri="{0D108BD9-81ED-4DB2-BD59-A6C34878D82A}">
                    <a16:rowId xmlns:a16="http://schemas.microsoft.com/office/drawing/2014/main" val="3565198983"/>
                  </a:ext>
                </a:extLst>
              </a:tr>
              <a:tr h="574142">
                <a:tc>
                  <a:txBody>
                    <a:bodyPr/>
                    <a:lstStyle/>
                    <a:p>
                      <a:r>
                        <a:rPr lang="en-GB" dirty="0"/>
                        <a:t>POD</a:t>
                      </a:r>
                    </a:p>
                  </a:txBody>
                  <a:tcPr/>
                </a:tc>
                <a:tc>
                  <a:txBody>
                    <a:bodyPr/>
                    <a:lstStyle/>
                    <a:p>
                      <a:r>
                        <a:rPr lang="en-GB" dirty="0"/>
                        <a:t>0.93</a:t>
                      </a:r>
                    </a:p>
                  </a:txBody>
                  <a:tcPr/>
                </a:tc>
                <a:extLst>
                  <a:ext uri="{0D108BD9-81ED-4DB2-BD59-A6C34878D82A}">
                    <a16:rowId xmlns:a16="http://schemas.microsoft.com/office/drawing/2014/main" val="1593469052"/>
                  </a:ext>
                </a:extLst>
              </a:tr>
              <a:tr h="574142">
                <a:tc>
                  <a:txBody>
                    <a:bodyPr/>
                    <a:lstStyle/>
                    <a:p>
                      <a:r>
                        <a:rPr lang="en-GB" dirty="0"/>
                        <a:t>FAR</a:t>
                      </a:r>
                    </a:p>
                  </a:txBody>
                  <a:tcPr/>
                </a:tc>
                <a:tc>
                  <a:txBody>
                    <a:bodyPr/>
                    <a:lstStyle/>
                    <a:p>
                      <a:r>
                        <a:rPr lang="en-GB" dirty="0"/>
                        <a:t>0.34</a:t>
                      </a:r>
                    </a:p>
                  </a:txBody>
                  <a:tcPr/>
                </a:tc>
                <a:extLst>
                  <a:ext uri="{0D108BD9-81ED-4DB2-BD59-A6C34878D82A}">
                    <a16:rowId xmlns:a16="http://schemas.microsoft.com/office/drawing/2014/main" val="1719995295"/>
                  </a:ext>
                </a:extLst>
              </a:tr>
              <a:tr h="574142">
                <a:tc>
                  <a:txBody>
                    <a:bodyPr/>
                    <a:lstStyle/>
                    <a:p>
                      <a:r>
                        <a:rPr lang="en-GB" dirty="0"/>
                        <a:t>CSI</a:t>
                      </a:r>
                    </a:p>
                  </a:txBody>
                  <a:tcPr/>
                </a:tc>
                <a:tc>
                  <a:txBody>
                    <a:bodyPr/>
                    <a:lstStyle/>
                    <a:p>
                      <a:r>
                        <a:rPr lang="en-GB" dirty="0"/>
                        <a:t>0.63</a:t>
                      </a:r>
                    </a:p>
                  </a:txBody>
                  <a:tcPr/>
                </a:tc>
                <a:extLst>
                  <a:ext uri="{0D108BD9-81ED-4DB2-BD59-A6C34878D82A}">
                    <a16:rowId xmlns:a16="http://schemas.microsoft.com/office/drawing/2014/main" val="1048292900"/>
                  </a:ext>
                </a:extLst>
              </a:tr>
            </a:tbl>
          </a:graphicData>
        </a:graphic>
      </p:graphicFrame>
    </p:spTree>
    <p:extLst>
      <p:ext uri="{BB962C8B-B14F-4D97-AF65-F5344CB8AC3E}">
        <p14:creationId xmlns:p14="http://schemas.microsoft.com/office/powerpoint/2010/main" val="21540848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036F082-BB7A-432C-762B-0552D7ECB39C}"/>
              </a:ext>
            </a:extLst>
          </p:cNvPr>
          <p:cNvSpPr txBox="1"/>
          <p:nvPr/>
        </p:nvSpPr>
        <p:spPr>
          <a:xfrm>
            <a:off x="1124607" y="1997839"/>
            <a:ext cx="9942786" cy="2862322"/>
          </a:xfrm>
          <a:prstGeom prst="rect">
            <a:avLst/>
          </a:prstGeom>
          <a:noFill/>
        </p:spPr>
        <p:txBody>
          <a:bodyPr wrap="square" rtlCol="0">
            <a:spAutoFit/>
          </a:bodyPr>
          <a:lstStyle/>
          <a:p>
            <a:pPr algn="just"/>
            <a:r>
              <a:rPr lang="en-GB" sz="2000" dirty="0">
                <a:solidFill>
                  <a:schemeClr val="bg1"/>
                </a:solidFill>
              </a:rPr>
              <a:t>In this study, we evaluate the performance of a temperature forecasting model by conducting a verification analysis against observed data. Specifically, we compare two datasets: one comprising actual, observed temperature measurements, and the other consisting of corresponding model-generated values. For both datasets, we derive the daily average temperature (TAVG) from the original hourly records. These daily averages are then used to construct time series plots for both observed and modelled temperatures, which are overlaid to facilitate visual comparison. This process is repeated for each month of the year to identify periods where the model exhibits stronger or weaker agreement with the observed data.</a:t>
            </a:r>
          </a:p>
        </p:txBody>
      </p:sp>
      <p:sp>
        <p:nvSpPr>
          <p:cNvPr id="4" name="TextBox 3">
            <a:extLst>
              <a:ext uri="{FF2B5EF4-FFF2-40B4-BE49-F238E27FC236}">
                <a16:creationId xmlns:a16="http://schemas.microsoft.com/office/drawing/2014/main" id="{AEC42972-D147-51AD-06E1-256DA9119FAE}"/>
              </a:ext>
            </a:extLst>
          </p:cNvPr>
          <p:cNvSpPr txBox="1"/>
          <p:nvPr/>
        </p:nvSpPr>
        <p:spPr>
          <a:xfrm>
            <a:off x="519545" y="374073"/>
            <a:ext cx="11152910" cy="830997"/>
          </a:xfrm>
          <a:prstGeom prst="rect">
            <a:avLst/>
          </a:prstGeom>
          <a:noFill/>
        </p:spPr>
        <p:txBody>
          <a:bodyPr wrap="square" rtlCol="0">
            <a:spAutoFit/>
          </a:bodyPr>
          <a:lstStyle/>
          <a:p>
            <a:r>
              <a:rPr lang="en-GB" sz="2400" b="1" dirty="0">
                <a:solidFill>
                  <a:schemeClr val="bg1"/>
                </a:solidFill>
              </a:rPr>
              <a:t>Forecast Verification through Comparative Analysis of Observed and Modelled Temperature Data</a:t>
            </a:r>
            <a:r>
              <a:rPr lang="el-GR" sz="2400" b="1" dirty="0">
                <a:solidFill>
                  <a:schemeClr val="bg1"/>
                </a:solidFill>
              </a:rPr>
              <a:t> - </a:t>
            </a:r>
            <a:r>
              <a:rPr lang="en-GB" sz="2400" b="1" dirty="0">
                <a:solidFill>
                  <a:schemeClr val="bg1"/>
                </a:solidFill>
              </a:rPr>
              <a:t>TAVG</a:t>
            </a:r>
          </a:p>
        </p:txBody>
      </p:sp>
    </p:spTree>
    <p:extLst>
      <p:ext uri="{BB962C8B-B14F-4D97-AF65-F5344CB8AC3E}">
        <p14:creationId xmlns:p14="http://schemas.microsoft.com/office/powerpoint/2010/main" val="8779219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7D17BAD-20F3-BA70-C9AF-3E611F43B0C3}"/>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diagram of a scatter plot&#10;&#10;AI-generated content may be incorrect.">
            <a:extLst>
              <a:ext uri="{FF2B5EF4-FFF2-40B4-BE49-F238E27FC236}">
                <a16:creationId xmlns:a16="http://schemas.microsoft.com/office/drawing/2014/main" id="{E40052CE-5449-B47A-AA00-52837F631E96}"/>
              </a:ext>
            </a:extLst>
          </p:cNvPr>
          <p:cNvPicPr>
            <a:picLocks noChangeAspect="1"/>
          </p:cNvPicPr>
          <p:nvPr/>
        </p:nvPicPr>
        <p:blipFill>
          <a:blip r:embed="rId2"/>
          <a:stretch>
            <a:fillRect/>
          </a:stretch>
        </p:blipFill>
        <p:spPr>
          <a:xfrm>
            <a:off x="570712" y="456986"/>
            <a:ext cx="7924800" cy="5943600"/>
          </a:xfrm>
          <a:prstGeom prst="rect">
            <a:avLst/>
          </a:prstGeom>
        </p:spPr>
      </p:pic>
      <p:sp>
        <p:nvSpPr>
          <p:cNvPr id="3" name="TextBox 2">
            <a:extLst>
              <a:ext uri="{FF2B5EF4-FFF2-40B4-BE49-F238E27FC236}">
                <a16:creationId xmlns:a16="http://schemas.microsoft.com/office/drawing/2014/main" id="{9B1FD15A-AE68-80D0-4CD5-E42EB3CEE47E}"/>
              </a:ext>
            </a:extLst>
          </p:cNvPr>
          <p:cNvSpPr txBox="1"/>
          <p:nvPr/>
        </p:nvSpPr>
        <p:spPr>
          <a:xfrm>
            <a:off x="9499201" y="1228397"/>
            <a:ext cx="2122087" cy="4708981"/>
          </a:xfrm>
          <a:prstGeom prst="rect">
            <a:avLst/>
          </a:prstGeom>
          <a:noFill/>
        </p:spPr>
        <p:txBody>
          <a:bodyPr wrap="square" rtlCol="0">
            <a:spAutoFit/>
          </a:bodyPr>
          <a:lstStyle/>
          <a:p>
            <a:pPr algn="r"/>
            <a:r>
              <a:rPr lang="en-GB" sz="2000" dirty="0">
                <a:solidFill>
                  <a:schemeClr val="bg1"/>
                </a:solidFill>
              </a:rPr>
              <a:t>Finally, we present a scatter plot displaying all hourly temperature data, including both observed and modelled values, with the 95th percentile threshold (calculated to be equal to </a:t>
            </a:r>
            <a:r>
              <a:rPr lang="en-GB" sz="2000" b="1" dirty="0">
                <a:solidFill>
                  <a:schemeClr val="bg1"/>
                </a:solidFill>
              </a:rPr>
              <a:t>30.7°C) </a:t>
            </a:r>
            <a:r>
              <a:rPr lang="en-GB" sz="2000" dirty="0">
                <a:solidFill>
                  <a:schemeClr val="bg1"/>
                </a:solidFill>
              </a:rPr>
              <a:t>clearly indicated on the graph.</a:t>
            </a:r>
          </a:p>
        </p:txBody>
      </p:sp>
    </p:spTree>
    <p:extLst>
      <p:ext uri="{BB962C8B-B14F-4D97-AF65-F5344CB8AC3E}">
        <p14:creationId xmlns:p14="http://schemas.microsoft.com/office/powerpoint/2010/main" val="23635007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CF40B17-0A47-9805-94C6-4FC40EBE58BD}"/>
            </a:ext>
          </a:extLst>
        </p:cNvPr>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5" name="Rectangle 4104">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7" name="Rectangle 4106">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9" name="Rectangle 4108">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9,700+ Thank You Blue Stock Photos, Pictures &amp; Royalty-Free Images - iStock  | Thank you blue background, Thank you blue and green, Thank you blue and  gold">
            <a:extLst>
              <a:ext uri="{FF2B5EF4-FFF2-40B4-BE49-F238E27FC236}">
                <a16:creationId xmlns:a16="http://schemas.microsoft.com/office/drawing/2014/main" id="{5FC830B4-C165-AC8B-9A47-DF1E919D05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6306"/>
          <a:stretch>
            <a:fillRect/>
          </a:stretch>
        </p:blipFill>
        <p:spPr bwMode="auto">
          <a:xfrm>
            <a:off x="1881309" y="1207732"/>
            <a:ext cx="8428616" cy="44421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8432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of a graph&#10;&#10;AI-generated content may be incorrect.">
            <a:extLst>
              <a:ext uri="{FF2B5EF4-FFF2-40B4-BE49-F238E27FC236}">
                <a16:creationId xmlns:a16="http://schemas.microsoft.com/office/drawing/2014/main" id="{BE63845D-F09C-E2F1-8E21-73B79317AB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0631" y="457200"/>
            <a:ext cx="9250737" cy="5943600"/>
          </a:xfrm>
          <a:prstGeom prst="rect">
            <a:avLst/>
          </a:prstGeom>
        </p:spPr>
      </p:pic>
    </p:spTree>
    <p:extLst>
      <p:ext uri="{BB962C8B-B14F-4D97-AF65-F5344CB8AC3E}">
        <p14:creationId xmlns:p14="http://schemas.microsoft.com/office/powerpoint/2010/main" val="29062501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7064E61-7143-34B9-86C9-7F7886211693}"/>
              </a:ext>
            </a:extLst>
          </p:cNvPr>
          <p:cNvSpPr txBox="1"/>
          <p:nvPr/>
        </p:nvSpPr>
        <p:spPr>
          <a:xfrm>
            <a:off x="772510" y="1074509"/>
            <a:ext cx="10646979" cy="4708981"/>
          </a:xfrm>
          <a:prstGeom prst="rect">
            <a:avLst/>
          </a:prstGeom>
          <a:noFill/>
        </p:spPr>
        <p:txBody>
          <a:bodyPr wrap="square" rtlCol="0">
            <a:spAutoFit/>
          </a:bodyPr>
          <a:lstStyle/>
          <a:p>
            <a:pPr marL="342900" indent="-342900" algn="just">
              <a:buFont typeface="Wingdings" panose="05000000000000000000" pitchFamily="2" charset="2"/>
              <a:buChar char="Ø"/>
            </a:pPr>
            <a:r>
              <a:rPr lang="en-GB" sz="2000" b="1" dirty="0">
                <a:solidFill>
                  <a:schemeClr val="bg1"/>
                </a:solidFill>
              </a:rPr>
              <a:t>Model Accuracy in Early Months:</a:t>
            </a:r>
          </a:p>
          <a:p>
            <a:pPr lvl="1" algn="just"/>
            <a:r>
              <a:rPr lang="en-GB" sz="2000" dirty="0">
                <a:solidFill>
                  <a:schemeClr val="bg1"/>
                </a:solidFill>
              </a:rPr>
              <a:t>The model demonstrates its highest accuracy in the early months of the year, particularly in January and February, where the observed and modelled temperature lines closely align or even overlap, indicating strong agreement.</a:t>
            </a:r>
          </a:p>
          <a:p>
            <a:pPr marL="342900" indent="-342900" algn="just">
              <a:buFont typeface="Wingdings" panose="05000000000000000000" pitchFamily="2" charset="2"/>
              <a:buChar char="Ø"/>
            </a:pPr>
            <a:r>
              <a:rPr lang="en-GB" sz="2000" b="1" dirty="0">
                <a:solidFill>
                  <a:schemeClr val="bg1"/>
                </a:solidFill>
              </a:rPr>
              <a:t>Overestimation in Summer:</a:t>
            </a:r>
          </a:p>
          <a:p>
            <a:pPr lvl="1" algn="just"/>
            <a:r>
              <a:rPr lang="en-GB" sz="2000" dirty="0">
                <a:solidFill>
                  <a:schemeClr val="bg1"/>
                </a:solidFill>
              </a:rPr>
              <a:t>During the summer months, especially June and July, the model tends to overestimate daily average temperatures, resulting in a consistent positive bias compared to the observed values.</a:t>
            </a:r>
          </a:p>
          <a:p>
            <a:pPr marL="342900" indent="-342900" algn="just">
              <a:buFont typeface="Wingdings" panose="05000000000000000000" pitchFamily="2" charset="2"/>
              <a:buChar char="Ø"/>
            </a:pPr>
            <a:r>
              <a:rPr lang="en-GB" sz="2000" b="1" dirty="0">
                <a:solidFill>
                  <a:schemeClr val="bg1"/>
                </a:solidFill>
              </a:rPr>
              <a:t>Similar Patterns in Late Year:</a:t>
            </a:r>
          </a:p>
          <a:p>
            <a:pPr lvl="1" algn="just"/>
            <a:r>
              <a:rPr lang="en-GB" sz="2000" dirty="0">
                <a:solidFill>
                  <a:schemeClr val="bg1"/>
                </a:solidFill>
              </a:rPr>
              <a:t>A comparable overestimation trend is also evident in the late months of the year, such as November and December, suggesting a seasonal component to the model's bias.</a:t>
            </a:r>
          </a:p>
          <a:p>
            <a:pPr marL="342900" indent="-342900" algn="just">
              <a:buFont typeface="Wingdings" panose="05000000000000000000" pitchFamily="2" charset="2"/>
              <a:buChar char="Ø"/>
            </a:pPr>
            <a:r>
              <a:rPr lang="en-GB" sz="2000" b="1" dirty="0">
                <a:solidFill>
                  <a:schemeClr val="bg1"/>
                </a:solidFill>
              </a:rPr>
              <a:t>Missing Data:</a:t>
            </a:r>
          </a:p>
          <a:p>
            <a:pPr lvl="1" algn="just"/>
            <a:r>
              <a:rPr lang="en-GB" sz="2000" dirty="0">
                <a:solidFill>
                  <a:schemeClr val="bg1"/>
                </a:solidFill>
              </a:rPr>
              <a:t>Five months contain </a:t>
            </a:r>
            <a:r>
              <a:rPr lang="en-GB" sz="2000" dirty="0" err="1">
                <a:solidFill>
                  <a:schemeClr val="bg1"/>
                </a:solidFill>
              </a:rPr>
              <a:t>NaN</a:t>
            </a:r>
            <a:r>
              <a:rPr lang="en-GB" sz="2000" dirty="0">
                <a:solidFill>
                  <a:schemeClr val="bg1"/>
                </a:solidFill>
              </a:rPr>
              <a:t> (missing) values, which appear as gaps in the time series plots. These missing values are not confined to a single dataset and may originate from either the observed or the modelled temperature records.</a:t>
            </a:r>
          </a:p>
        </p:txBody>
      </p:sp>
      <p:sp>
        <p:nvSpPr>
          <p:cNvPr id="5" name="TextBox 4">
            <a:extLst>
              <a:ext uri="{FF2B5EF4-FFF2-40B4-BE49-F238E27FC236}">
                <a16:creationId xmlns:a16="http://schemas.microsoft.com/office/drawing/2014/main" id="{A8B8C006-81D0-C274-4858-77DBBA13DCC7}"/>
              </a:ext>
            </a:extLst>
          </p:cNvPr>
          <p:cNvSpPr txBox="1"/>
          <p:nvPr/>
        </p:nvSpPr>
        <p:spPr>
          <a:xfrm>
            <a:off x="519545" y="374073"/>
            <a:ext cx="11152910" cy="461665"/>
          </a:xfrm>
          <a:prstGeom prst="rect">
            <a:avLst/>
          </a:prstGeom>
          <a:noFill/>
        </p:spPr>
        <p:txBody>
          <a:bodyPr wrap="square" rtlCol="0">
            <a:spAutoFit/>
          </a:bodyPr>
          <a:lstStyle/>
          <a:p>
            <a:r>
              <a:rPr lang="en-GB" sz="2400" b="1" dirty="0">
                <a:solidFill>
                  <a:schemeClr val="bg1"/>
                </a:solidFill>
              </a:rPr>
              <a:t>Interpretation and Implications for the Model and Forecast Verification</a:t>
            </a:r>
          </a:p>
        </p:txBody>
      </p:sp>
    </p:spTree>
    <p:extLst>
      <p:ext uri="{BB962C8B-B14F-4D97-AF65-F5344CB8AC3E}">
        <p14:creationId xmlns:p14="http://schemas.microsoft.com/office/powerpoint/2010/main" val="33825761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9EDB33-85AF-3A09-ADA2-561B869E6654}"/>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9D7777B-3E81-2D01-306D-808905CE3A00}"/>
              </a:ext>
            </a:extLst>
          </p:cNvPr>
          <p:cNvSpPr txBox="1"/>
          <p:nvPr/>
        </p:nvSpPr>
        <p:spPr>
          <a:xfrm>
            <a:off x="199696" y="442312"/>
            <a:ext cx="11792607" cy="5973375"/>
          </a:xfrm>
          <a:prstGeom prst="rect">
            <a:avLst/>
          </a:prstGeom>
          <a:noFill/>
        </p:spPr>
        <p:txBody>
          <a:bodyPr wrap="square" rtlCol="0">
            <a:spAutoFit/>
          </a:bodyPr>
          <a:lstStyle/>
          <a:p>
            <a:pPr marL="342900" indent="-342900" algn="just">
              <a:buFont typeface="Arial" panose="020B0604020202020204" pitchFamily="34" charset="0"/>
              <a:buChar char="•"/>
            </a:pPr>
            <a:r>
              <a:rPr lang="en-GB" sz="2000" b="1" dirty="0">
                <a:solidFill>
                  <a:schemeClr val="bg1"/>
                </a:solidFill>
              </a:rPr>
              <a:t>Seasonal Model Performance: </a:t>
            </a:r>
            <a:endParaRPr lang="el-GR" sz="2000" b="1" dirty="0">
              <a:solidFill>
                <a:schemeClr val="bg1"/>
              </a:solidFill>
            </a:endParaRPr>
          </a:p>
          <a:p>
            <a:pPr lvl="1" algn="just"/>
            <a:r>
              <a:rPr lang="en-GB" sz="2000" dirty="0">
                <a:solidFill>
                  <a:schemeClr val="bg1"/>
                </a:solidFill>
              </a:rPr>
              <a:t>The model's strong performance in January and February suggests that it is better calibrated for cooler, more stable atmospheric conditions</a:t>
            </a:r>
            <a:r>
              <a:rPr lang="el-GR" sz="2000" dirty="0">
                <a:solidFill>
                  <a:schemeClr val="bg1"/>
                </a:solidFill>
              </a:rPr>
              <a:t>,</a:t>
            </a:r>
            <a:r>
              <a:rPr lang="en-GB" sz="2000" dirty="0">
                <a:solidFill>
                  <a:schemeClr val="bg1"/>
                </a:solidFill>
              </a:rPr>
              <a:t> possibly due to reduced variability and fewer extreme events.</a:t>
            </a:r>
            <a:endParaRPr lang="el-GR" sz="2000" dirty="0">
              <a:solidFill>
                <a:schemeClr val="bg1"/>
              </a:solidFill>
            </a:endParaRPr>
          </a:p>
          <a:p>
            <a:pPr marL="342900" indent="-342900" algn="just">
              <a:buFont typeface="Arial" panose="020B0604020202020204" pitchFamily="34" charset="0"/>
              <a:buChar char="•"/>
            </a:pPr>
            <a:r>
              <a:rPr lang="en-GB" sz="2000" b="1" dirty="0">
                <a:solidFill>
                  <a:schemeClr val="bg1"/>
                </a:solidFill>
              </a:rPr>
              <a:t>Systematic Bias in Warmer Months:</a:t>
            </a:r>
            <a:endParaRPr lang="el-GR" sz="2000" b="1" dirty="0">
              <a:solidFill>
                <a:schemeClr val="bg1"/>
              </a:solidFill>
            </a:endParaRPr>
          </a:p>
          <a:p>
            <a:pPr lvl="1" algn="just"/>
            <a:r>
              <a:rPr lang="en-GB" sz="2000" dirty="0">
                <a:solidFill>
                  <a:schemeClr val="bg1"/>
                </a:solidFill>
              </a:rPr>
              <a:t>The consistent overestimation of temperatures during summer, and again in late autumn</a:t>
            </a:r>
            <a:r>
              <a:rPr lang="el-GR" sz="2000" dirty="0">
                <a:solidFill>
                  <a:schemeClr val="bg1"/>
                </a:solidFill>
              </a:rPr>
              <a:t> </a:t>
            </a:r>
            <a:r>
              <a:rPr lang="en-GB" sz="2000" dirty="0">
                <a:solidFill>
                  <a:schemeClr val="bg1"/>
                </a:solidFill>
              </a:rPr>
              <a:t>points to a seasonal bias in the model. This could stem from</a:t>
            </a:r>
            <a:r>
              <a:rPr lang="el-GR" sz="2000" dirty="0">
                <a:solidFill>
                  <a:schemeClr val="bg1"/>
                </a:solidFill>
              </a:rPr>
              <a:t> </a:t>
            </a:r>
            <a:r>
              <a:rPr lang="en-GB" sz="2000" dirty="0">
                <a:solidFill>
                  <a:schemeClr val="bg1"/>
                </a:solidFill>
              </a:rPr>
              <a:t>inadequate representation of surface-atmosphere interactions during periods of high solar radiation.</a:t>
            </a:r>
          </a:p>
          <a:p>
            <a:pPr marL="342900" indent="-342900" algn="just">
              <a:buFont typeface="Arial" panose="020B0604020202020204" pitchFamily="34" charset="0"/>
              <a:buChar char="•"/>
            </a:pPr>
            <a:r>
              <a:rPr lang="en-GB" sz="2000" b="1" dirty="0">
                <a:solidFill>
                  <a:schemeClr val="bg1"/>
                </a:solidFill>
              </a:rPr>
              <a:t>Forecast Verification Insights:</a:t>
            </a:r>
            <a:endParaRPr lang="el-GR" sz="2000" b="1" dirty="0">
              <a:solidFill>
                <a:schemeClr val="bg1"/>
              </a:solidFill>
            </a:endParaRPr>
          </a:p>
          <a:p>
            <a:pPr lvl="1" algn="just"/>
            <a:r>
              <a:rPr lang="en-GB" sz="2000" dirty="0">
                <a:solidFill>
                  <a:schemeClr val="bg1"/>
                </a:solidFill>
              </a:rPr>
              <a:t>These findings highlight the importance of seasonally stratified verification, rather than relying solely on annual or aggregate performance metrics. Evaluating model accuracy across different times of year reveals biases that would be otherwise masked.</a:t>
            </a:r>
            <a:endParaRPr lang="el-GR" sz="2000" dirty="0">
              <a:solidFill>
                <a:schemeClr val="bg1"/>
              </a:solidFill>
            </a:endParaRPr>
          </a:p>
          <a:p>
            <a:pPr marL="342900" indent="-342900" algn="just">
              <a:buFont typeface="Arial" panose="020B0604020202020204" pitchFamily="34" charset="0"/>
              <a:buChar char="•"/>
            </a:pPr>
            <a:r>
              <a:rPr lang="en-GB" sz="2000" b="1" dirty="0">
                <a:solidFill>
                  <a:schemeClr val="bg1"/>
                </a:solidFill>
              </a:rPr>
              <a:t>Missing Data Considerations:</a:t>
            </a:r>
            <a:endParaRPr lang="el-GR" sz="2000" b="1" dirty="0">
              <a:solidFill>
                <a:schemeClr val="bg1"/>
              </a:solidFill>
            </a:endParaRPr>
          </a:p>
          <a:p>
            <a:pPr lvl="1" algn="just"/>
            <a:r>
              <a:rPr lang="en-GB" sz="2000" dirty="0">
                <a:solidFill>
                  <a:schemeClr val="bg1"/>
                </a:solidFill>
              </a:rPr>
              <a:t>The presence of </a:t>
            </a:r>
            <a:r>
              <a:rPr lang="en-GB" sz="2000" dirty="0" err="1">
                <a:solidFill>
                  <a:schemeClr val="bg1"/>
                </a:solidFill>
              </a:rPr>
              <a:t>NaN</a:t>
            </a:r>
            <a:r>
              <a:rPr lang="en-GB" sz="2000" dirty="0">
                <a:solidFill>
                  <a:schemeClr val="bg1"/>
                </a:solidFill>
              </a:rPr>
              <a:t> values in both datasets</a:t>
            </a:r>
            <a:r>
              <a:rPr lang="el-GR" sz="2000" dirty="0">
                <a:solidFill>
                  <a:schemeClr val="bg1"/>
                </a:solidFill>
              </a:rPr>
              <a:t> </a:t>
            </a:r>
            <a:r>
              <a:rPr lang="en-GB" sz="2000" dirty="0">
                <a:solidFill>
                  <a:schemeClr val="bg1"/>
                </a:solidFill>
              </a:rPr>
              <a:t>emphasizes the need for robust data handling protocols in forecast verification. These gaps could affect the reliability of performance metrics and should be either imputed carefully or excluded consistently.</a:t>
            </a:r>
            <a:endParaRPr lang="el-GR" sz="2000" dirty="0">
              <a:solidFill>
                <a:schemeClr val="bg1"/>
              </a:solidFill>
            </a:endParaRPr>
          </a:p>
          <a:p>
            <a:pPr marL="342900" indent="-342900" algn="just">
              <a:buFont typeface="Arial" panose="020B0604020202020204" pitchFamily="34" charset="0"/>
              <a:buChar char="•"/>
            </a:pPr>
            <a:r>
              <a:rPr lang="en-GB" sz="2000" b="1" dirty="0">
                <a:solidFill>
                  <a:schemeClr val="bg1"/>
                </a:solidFill>
              </a:rPr>
              <a:t>Practical Implications:</a:t>
            </a:r>
            <a:endParaRPr lang="el-GR" sz="2000" b="1" dirty="0">
              <a:solidFill>
                <a:schemeClr val="bg1"/>
              </a:solidFill>
            </a:endParaRPr>
          </a:p>
          <a:p>
            <a:pPr lvl="1" algn="just"/>
            <a:r>
              <a:rPr lang="en-GB" sz="2000" dirty="0">
                <a:solidFill>
                  <a:schemeClr val="bg1"/>
                </a:solidFill>
              </a:rPr>
              <a:t>For operational use, these biases suggest that temperature forecasts should be adjusted or interpreted with caution during summer and late-year periods, possibly using post-processing techniques or model ensembles.</a:t>
            </a:r>
          </a:p>
        </p:txBody>
      </p:sp>
    </p:spTree>
    <p:extLst>
      <p:ext uri="{BB962C8B-B14F-4D97-AF65-F5344CB8AC3E}">
        <p14:creationId xmlns:p14="http://schemas.microsoft.com/office/powerpoint/2010/main" val="290994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3B9224-4054-FB1E-BCEB-4E22F253D59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E9E66B1-114B-E9BA-1F62-ABDE269B4A1B}"/>
              </a:ext>
            </a:extLst>
          </p:cNvPr>
          <p:cNvSpPr txBox="1"/>
          <p:nvPr/>
        </p:nvSpPr>
        <p:spPr>
          <a:xfrm>
            <a:off x="1124607" y="2767280"/>
            <a:ext cx="9942786" cy="1323439"/>
          </a:xfrm>
          <a:prstGeom prst="rect">
            <a:avLst/>
          </a:prstGeom>
          <a:noFill/>
        </p:spPr>
        <p:txBody>
          <a:bodyPr wrap="square" rtlCol="0">
            <a:spAutoFit/>
          </a:bodyPr>
          <a:lstStyle/>
          <a:p>
            <a:pPr algn="just"/>
            <a:r>
              <a:rPr lang="en-GB" sz="2000" dirty="0">
                <a:solidFill>
                  <a:schemeClr val="bg1"/>
                </a:solidFill>
              </a:rPr>
              <a:t>Next, we extend the analysis to include daily maximum (TMAX) and daily minimum (TMIN) temperatures for both datasets. This allows us to assess whether the model's performance is consistent across different temperature metrics, and to identify any variations in model accuracy relative to the daily average (TAVG).</a:t>
            </a:r>
          </a:p>
        </p:txBody>
      </p:sp>
      <p:sp>
        <p:nvSpPr>
          <p:cNvPr id="4" name="TextBox 3">
            <a:extLst>
              <a:ext uri="{FF2B5EF4-FFF2-40B4-BE49-F238E27FC236}">
                <a16:creationId xmlns:a16="http://schemas.microsoft.com/office/drawing/2014/main" id="{C4305831-C3A9-D703-373F-D759AB574172}"/>
              </a:ext>
            </a:extLst>
          </p:cNvPr>
          <p:cNvSpPr txBox="1"/>
          <p:nvPr/>
        </p:nvSpPr>
        <p:spPr>
          <a:xfrm>
            <a:off x="519545" y="374073"/>
            <a:ext cx="11152910" cy="830997"/>
          </a:xfrm>
          <a:prstGeom prst="rect">
            <a:avLst/>
          </a:prstGeom>
          <a:noFill/>
        </p:spPr>
        <p:txBody>
          <a:bodyPr wrap="square" rtlCol="0">
            <a:spAutoFit/>
          </a:bodyPr>
          <a:lstStyle/>
          <a:p>
            <a:r>
              <a:rPr lang="en-GB" sz="2400" b="1" dirty="0">
                <a:solidFill>
                  <a:schemeClr val="bg1"/>
                </a:solidFill>
              </a:rPr>
              <a:t>Forecast Verification through Comparative Analysis of Observed and Modelled Temperature Data – TMAX, TMIN</a:t>
            </a:r>
          </a:p>
        </p:txBody>
      </p:sp>
    </p:spTree>
    <p:extLst>
      <p:ext uri="{BB962C8B-B14F-4D97-AF65-F5344CB8AC3E}">
        <p14:creationId xmlns:p14="http://schemas.microsoft.com/office/powerpoint/2010/main" val="2897701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graph of different colored lines&#10;&#10;AI-generated content may be incorrect.">
            <a:extLst>
              <a:ext uri="{FF2B5EF4-FFF2-40B4-BE49-F238E27FC236}">
                <a16:creationId xmlns:a16="http://schemas.microsoft.com/office/drawing/2014/main" id="{CE3D35DA-A032-9CEF-7929-26DE5C9321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4354" y="457200"/>
            <a:ext cx="9323291" cy="5943600"/>
          </a:xfrm>
          <a:prstGeom prst="rect">
            <a:avLst/>
          </a:prstGeom>
        </p:spPr>
      </p:pic>
    </p:spTree>
    <p:extLst>
      <p:ext uri="{BB962C8B-B14F-4D97-AF65-F5344CB8AC3E}">
        <p14:creationId xmlns:p14="http://schemas.microsoft.com/office/powerpoint/2010/main" val="3789523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graph of different colored lines&#10;&#10;AI-generated content may be incorrect.">
            <a:extLst>
              <a:ext uri="{FF2B5EF4-FFF2-40B4-BE49-F238E27FC236}">
                <a16:creationId xmlns:a16="http://schemas.microsoft.com/office/drawing/2014/main" id="{1EEEE9C6-AA68-2446-8A10-FFAFC31C8E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0631" y="457200"/>
            <a:ext cx="9250737" cy="5943600"/>
          </a:xfrm>
          <a:prstGeom prst="rect">
            <a:avLst/>
          </a:prstGeom>
        </p:spPr>
      </p:pic>
    </p:spTree>
    <p:extLst>
      <p:ext uri="{BB962C8B-B14F-4D97-AF65-F5344CB8AC3E}">
        <p14:creationId xmlns:p14="http://schemas.microsoft.com/office/powerpoint/2010/main" val="19938877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14E17E-3C14-01B8-9929-1ABA29CBAC0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2A23DA96-67CF-7988-6C99-2E01718E2E6C}"/>
              </a:ext>
            </a:extLst>
          </p:cNvPr>
          <p:cNvSpPr txBox="1"/>
          <p:nvPr/>
        </p:nvSpPr>
        <p:spPr>
          <a:xfrm>
            <a:off x="772510" y="1074509"/>
            <a:ext cx="10646979" cy="4708981"/>
          </a:xfrm>
          <a:prstGeom prst="rect">
            <a:avLst/>
          </a:prstGeom>
          <a:noFill/>
        </p:spPr>
        <p:txBody>
          <a:bodyPr wrap="square" rtlCol="0">
            <a:spAutoFit/>
          </a:bodyPr>
          <a:lstStyle/>
          <a:p>
            <a:pPr marL="342900" indent="-342900" algn="just">
              <a:buFont typeface="Wingdings" panose="05000000000000000000" pitchFamily="2" charset="2"/>
              <a:buChar char="Ø"/>
            </a:pPr>
            <a:r>
              <a:rPr lang="en-GB" sz="2000" b="1" dirty="0">
                <a:solidFill>
                  <a:schemeClr val="bg1"/>
                </a:solidFill>
              </a:rPr>
              <a:t>Model Performance for Maximum Temperature (TMAX):</a:t>
            </a:r>
          </a:p>
          <a:p>
            <a:pPr lvl="1" algn="just"/>
            <a:r>
              <a:rPr lang="en-GB" sz="2000" dirty="0">
                <a:solidFill>
                  <a:schemeClr val="bg1"/>
                </a:solidFill>
              </a:rPr>
              <a:t>The model performs consistently well for daily maximum temperatures, showing minimal deviation throughout the year. The smallest discrepancies occur during most months, except for November and December, where the model again tends to overestimate temperatures.</a:t>
            </a:r>
          </a:p>
          <a:p>
            <a:pPr marL="342900" indent="-342900" algn="just">
              <a:buFont typeface="Wingdings" panose="05000000000000000000" pitchFamily="2" charset="2"/>
              <a:buChar char="Ø"/>
            </a:pPr>
            <a:r>
              <a:rPr lang="en-GB" sz="2000" b="1" dirty="0">
                <a:solidFill>
                  <a:schemeClr val="bg1"/>
                </a:solidFill>
              </a:rPr>
              <a:t>Model Performance for Minimum Temperature (TMIN):</a:t>
            </a:r>
          </a:p>
          <a:p>
            <a:pPr lvl="1" algn="just"/>
            <a:r>
              <a:rPr lang="en-GB" sz="2000" dirty="0">
                <a:solidFill>
                  <a:schemeClr val="bg1"/>
                </a:solidFill>
              </a:rPr>
              <a:t>In contrast, the model exhibits larger discrepancies in minimum temperatures, with differences of several degrees between observed and modelled values across most of the year. The best agreement is observed in the early months (January to March). The largest errors occur during the summer months and again in November and December, indicating a recurring seasonal pattern of reduced model accuracy for TMIN.</a:t>
            </a:r>
          </a:p>
          <a:p>
            <a:pPr marL="342900" indent="-342900" algn="just">
              <a:buFont typeface="Wingdings" panose="05000000000000000000" pitchFamily="2" charset="2"/>
              <a:buChar char="Ø"/>
            </a:pPr>
            <a:r>
              <a:rPr lang="en-GB" sz="2000" b="1" dirty="0">
                <a:solidFill>
                  <a:schemeClr val="bg1"/>
                </a:solidFill>
              </a:rPr>
              <a:t>Missing Data:</a:t>
            </a:r>
          </a:p>
          <a:p>
            <a:pPr lvl="1" algn="just"/>
            <a:r>
              <a:rPr lang="en-GB" sz="2000" dirty="0">
                <a:solidFill>
                  <a:schemeClr val="bg1"/>
                </a:solidFill>
              </a:rPr>
              <a:t>As with the average temperature analysis, five months contain </a:t>
            </a:r>
            <a:r>
              <a:rPr lang="en-GB" sz="2000" dirty="0" err="1">
                <a:solidFill>
                  <a:schemeClr val="bg1"/>
                </a:solidFill>
              </a:rPr>
              <a:t>NaN</a:t>
            </a:r>
            <a:r>
              <a:rPr lang="en-GB" sz="2000" dirty="0">
                <a:solidFill>
                  <a:schemeClr val="bg1"/>
                </a:solidFill>
              </a:rPr>
              <a:t> values, leading to missing days in the plots. These gaps are present in both datasets and not limited to either the observed or modelled records.</a:t>
            </a:r>
          </a:p>
        </p:txBody>
      </p:sp>
      <p:sp>
        <p:nvSpPr>
          <p:cNvPr id="5" name="TextBox 4">
            <a:extLst>
              <a:ext uri="{FF2B5EF4-FFF2-40B4-BE49-F238E27FC236}">
                <a16:creationId xmlns:a16="http://schemas.microsoft.com/office/drawing/2014/main" id="{4B7D0211-F384-A7CE-2151-63ABF134E800}"/>
              </a:ext>
            </a:extLst>
          </p:cNvPr>
          <p:cNvSpPr txBox="1"/>
          <p:nvPr/>
        </p:nvSpPr>
        <p:spPr>
          <a:xfrm>
            <a:off x="519545" y="374073"/>
            <a:ext cx="11152910" cy="461665"/>
          </a:xfrm>
          <a:prstGeom prst="rect">
            <a:avLst/>
          </a:prstGeom>
          <a:noFill/>
        </p:spPr>
        <p:txBody>
          <a:bodyPr wrap="square" rtlCol="0">
            <a:spAutoFit/>
          </a:bodyPr>
          <a:lstStyle/>
          <a:p>
            <a:r>
              <a:rPr lang="en-GB" sz="2400" b="1" dirty="0">
                <a:solidFill>
                  <a:schemeClr val="bg1"/>
                </a:solidFill>
              </a:rPr>
              <a:t>Interpretation and Implications for the Model and Forecast Verification</a:t>
            </a:r>
          </a:p>
        </p:txBody>
      </p:sp>
    </p:spTree>
    <p:extLst>
      <p:ext uri="{BB962C8B-B14F-4D97-AF65-F5344CB8AC3E}">
        <p14:creationId xmlns:p14="http://schemas.microsoft.com/office/powerpoint/2010/main" val="3341897892"/>
      </p:ext>
    </p:extLst>
  </p:cSld>
  <p:clrMapOvr>
    <a:masterClrMapping/>
  </p:clrMapOvr>
</p:sld>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310</TotalTime>
  <Words>2240</Words>
  <Application>Microsoft Office PowerPoint</Application>
  <PresentationFormat>Widescreen</PresentationFormat>
  <Paragraphs>158</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Aptos</vt:lpstr>
      <vt:lpstr>Aptos Display</vt:lpstr>
      <vt:lpstr>Arial</vt:lpstr>
      <vt:lpstr>Wingdings</vt:lpstr>
      <vt:lpstr>Office Theme</vt:lpstr>
      <vt:lpstr>Forecast Verification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ΚΑΪΡΑΚΤΙΔΗ ΚΩΝΣΤΑΝΤΙΝΑ</dc:creator>
  <cp:lastModifiedBy>ΚΑΪΡΑΚΤΙΔΗ ΚΩΝΣΤΑΝΤΙΝΑ</cp:lastModifiedBy>
  <cp:revision>53</cp:revision>
  <dcterms:created xsi:type="dcterms:W3CDTF">2025-06-03T07:36:15Z</dcterms:created>
  <dcterms:modified xsi:type="dcterms:W3CDTF">2025-06-03T12:46:41Z</dcterms:modified>
</cp:coreProperties>
</file>

<file path=docProps/thumbnail.jpeg>
</file>